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40" r:id="rId1"/>
  </p:sldMasterIdLst>
  <p:notesMasterIdLst>
    <p:notesMasterId r:id="rId57"/>
  </p:notesMasterIdLst>
  <p:handoutMasterIdLst>
    <p:handoutMasterId r:id="rId58"/>
  </p:handoutMasterIdLst>
  <p:sldIdLst>
    <p:sldId id="800" r:id="rId2"/>
    <p:sldId id="799" r:id="rId3"/>
    <p:sldId id="801" r:id="rId4"/>
    <p:sldId id="744" r:id="rId5"/>
    <p:sldId id="751" r:id="rId6"/>
    <p:sldId id="752" r:id="rId7"/>
    <p:sldId id="753" r:id="rId8"/>
    <p:sldId id="754" r:id="rId9"/>
    <p:sldId id="755" r:id="rId10"/>
    <p:sldId id="745" r:id="rId11"/>
    <p:sldId id="747" r:id="rId12"/>
    <p:sldId id="737" r:id="rId13"/>
    <p:sldId id="763" r:id="rId14"/>
    <p:sldId id="765" r:id="rId15"/>
    <p:sldId id="759" r:id="rId16"/>
    <p:sldId id="768" r:id="rId17"/>
    <p:sldId id="769" r:id="rId18"/>
    <p:sldId id="770" r:id="rId19"/>
    <p:sldId id="772" r:id="rId20"/>
    <p:sldId id="771" r:id="rId21"/>
    <p:sldId id="774" r:id="rId22"/>
    <p:sldId id="775" r:id="rId23"/>
    <p:sldId id="776" r:id="rId24"/>
    <p:sldId id="773" r:id="rId25"/>
    <p:sldId id="766" r:id="rId26"/>
    <p:sldId id="779" r:id="rId27"/>
    <p:sldId id="777" r:id="rId28"/>
    <p:sldId id="778" r:id="rId29"/>
    <p:sldId id="780" r:id="rId30"/>
    <p:sldId id="781" r:id="rId31"/>
    <p:sldId id="782" r:id="rId32"/>
    <p:sldId id="787" r:id="rId33"/>
    <p:sldId id="783" r:id="rId34"/>
    <p:sldId id="784" r:id="rId35"/>
    <p:sldId id="785" r:id="rId36"/>
    <p:sldId id="786" r:id="rId37"/>
    <p:sldId id="788" r:id="rId38"/>
    <p:sldId id="790" r:id="rId39"/>
    <p:sldId id="789" r:id="rId40"/>
    <p:sldId id="791" r:id="rId41"/>
    <p:sldId id="767" r:id="rId42"/>
    <p:sldId id="792" r:id="rId43"/>
    <p:sldId id="794" r:id="rId44"/>
    <p:sldId id="795" r:id="rId45"/>
    <p:sldId id="796" r:id="rId46"/>
    <p:sldId id="761" r:id="rId47"/>
    <p:sldId id="798" r:id="rId48"/>
    <p:sldId id="762" r:id="rId49"/>
    <p:sldId id="749" r:id="rId50"/>
    <p:sldId id="748" r:id="rId51"/>
    <p:sldId id="750" r:id="rId52"/>
    <p:sldId id="797" r:id="rId53"/>
    <p:sldId id="756" r:id="rId54"/>
    <p:sldId id="757" r:id="rId55"/>
    <p:sldId id="758" r:id="rId56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848" userDrawn="1">
          <p15:clr>
            <a:srgbClr val="A4A3A4"/>
          </p15:clr>
        </p15:guide>
        <p15:guide id="2" orient="horz" pos="23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B407"/>
    <a:srgbClr val="0432FF"/>
    <a:srgbClr val="012060"/>
    <a:srgbClr val="02D40E"/>
    <a:srgbClr val="FE2504"/>
    <a:srgbClr val="2761AC"/>
    <a:srgbClr val="3B38FF"/>
    <a:srgbClr val="35577E"/>
    <a:srgbClr val="031D37"/>
    <a:srgbClr val="0020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7"/>
    <p:restoredTop sz="91552" autoAdjust="0"/>
  </p:normalViewPr>
  <p:slideViewPr>
    <p:cSldViewPr snapToObjects="1" showGuides="1">
      <p:cViewPr varScale="1">
        <p:scale>
          <a:sx n="107" d="100"/>
          <a:sy n="107" d="100"/>
        </p:scale>
        <p:origin x="184" y="744"/>
      </p:cViewPr>
      <p:guideLst>
        <p:guide pos="4848"/>
        <p:guide orient="horz" pos="23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A027C-9CAE-204D-AB94-EC79D2407648}" type="datetimeFigureOut">
              <a:rPr lang="en-US" smtClean="0"/>
              <a:t>2/10/20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D3A91-5591-574E-BDF4-55777F30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912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6F10D-B66F-7446-B378-CC1A36F28975}" type="datetimeFigureOut">
              <a:rPr lang="en-US" smtClean="0"/>
              <a:t>2/10/20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84AF99-A031-1040-972A-CCC7CC3F6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53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53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32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pattFill prst="openDmnd">
          <a:fgClr>
            <a:srgbClr val="0D1A2D"/>
          </a:fgClr>
          <a:bgClr>
            <a:srgbClr val="0D213C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8" name="Straight Connector Gold" hidden="1"/>
          <p:cNvCxnSpPr/>
          <p:nvPr/>
        </p:nvCxnSpPr>
        <p:spPr>
          <a:xfrm>
            <a:off x="266700" y="4838700"/>
            <a:ext cx="8610600" cy="0"/>
          </a:xfrm>
          <a:prstGeom prst="line">
            <a:avLst/>
          </a:prstGeom>
          <a:ln>
            <a:solidFill>
              <a:srgbClr val="B090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>
          <a:xfrm>
            <a:off x="3505200" y="3009901"/>
            <a:ext cx="2133600" cy="30427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Galaxie Polaris Condensed Mediu" pitchFamily="2" charset="0"/>
                <a:ea typeface="Galaxie Polaris Condensed Mediu" pitchFamily="2" charset="0"/>
                <a:cs typeface="Galaxie Polaris Condensed Mediu" pitchFamily="2" charset="0"/>
              </a:defRPr>
            </a:lvl1pPr>
          </a:lstStyle>
          <a:p>
            <a:fld id="{F9B4D7D6-E096-DD4D-8E1B-B3EF0C78BBDA}" type="datetime1">
              <a:rPr lang="en-US" smtClean="0"/>
              <a:t>2/10/20</a:t>
            </a:fld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85800" y="1775354"/>
            <a:ext cx="7772400" cy="1188720"/>
          </a:xfrm>
        </p:spPr>
        <p:txBody>
          <a:bodyPr/>
          <a:lstStyle>
            <a:lvl1pPr>
              <a:defRPr b="0">
                <a:solidFill>
                  <a:srgbClr val="DEB406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9" name="Arrow Gold"/>
          <p:cNvSpPr/>
          <p:nvPr/>
        </p:nvSpPr>
        <p:spPr>
          <a:xfrm>
            <a:off x="-76200" y="103709"/>
            <a:ext cx="8915400" cy="914400"/>
          </a:xfrm>
          <a:custGeom>
            <a:avLst/>
            <a:gdLst>
              <a:gd name="connsiteX0" fmla="*/ 0 w 8153400"/>
              <a:gd name="connsiteY0" fmla="*/ 0 h 914400"/>
              <a:gd name="connsiteX1" fmla="*/ 7696200 w 8153400"/>
              <a:gd name="connsiteY1" fmla="*/ 0 h 914400"/>
              <a:gd name="connsiteX2" fmla="*/ 8153400 w 8153400"/>
              <a:gd name="connsiteY2" fmla="*/ 457200 h 914400"/>
              <a:gd name="connsiteX3" fmla="*/ 7696200 w 8153400"/>
              <a:gd name="connsiteY3" fmla="*/ 914400 h 914400"/>
              <a:gd name="connsiteX4" fmla="*/ 0 w 8153400"/>
              <a:gd name="connsiteY4" fmla="*/ 914400 h 914400"/>
              <a:gd name="connsiteX5" fmla="*/ 0 w 8153400"/>
              <a:gd name="connsiteY5" fmla="*/ 0 h 91440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7696200 w 8153400"/>
              <a:gd name="connsiteY2" fmla="*/ 7620 h 922020"/>
              <a:gd name="connsiteX3" fmla="*/ 8153400 w 8153400"/>
              <a:gd name="connsiteY3" fmla="*/ 464820 h 922020"/>
              <a:gd name="connsiteX4" fmla="*/ 7696200 w 8153400"/>
              <a:gd name="connsiteY4" fmla="*/ 922020 h 922020"/>
              <a:gd name="connsiteX5" fmla="*/ 0 w 8153400"/>
              <a:gd name="connsiteY5" fmla="*/ 922020 h 922020"/>
              <a:gd name="connsiteX6" fmla="*/ 0 w 8153400"/>
              <a:gd name="connsiteY6" fmla="*/ 7620 h 92202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53400"/>
              <a:gd name="connsiteY0" fmla="*/ 7620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85673"/>
              <a:gd name="connsiteY0" fmla="*/ 136712 h 922020"/>
              <a:gd name="connsiteX1" fmla="*/ 6126481 w 8185673"/>
              <a:gd name="connsiteY1" fmla="*/ 161365 h 922020"/>
              <a:gd name="connsiteX2" fmla="*/ 6126480 w 8185673"/>
              <a:gd name="connsiteY2" fmla="*/ 0 h 922020"/>
              <a:gd name="connsiteX3" fmla="*/ 7728473 w 8185673"/>
              <a:gd name="connsiteY3" fmla="*/ 7620 h 922020"/>
              <a:gd name="connsiteX4" fmla="*/ 8185673 w 8185673"/>
              <a:gd name="connsiteY4" fmla="*/ 464820 h 922020"/>
              <a:gd name="connsiteX5" fmla="*/ 7728473 w 8185673"/>
              <a:gd name="connsiteY5" fmla="*/ 922020 h 922020"/>
              <a:gd name="connsiteX6" fmla="*/ 32273 w 8185673"/>
              <a:gd name="connsiteY6" fmla="*/ 922020 h 922020"/>
              <a:gd name="connsiteX7" fmla="*/ 0 w 8185673"/>
              <a:gd name="connsiteY7" fmla="*/ 136712 h 922020"/>
              <a:gd name="connsiteX0" fmla="*/ 10757 w 8153400"/>
              <a:gd name="connsiteY0" fmla="*/ 168985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0757 w 8153400"/>
              <a:gd name="connsiteY7" fmla="*/ 168985 h 922020"/>
              <a:gd name="connsiteX0" fmla="*/ 0 w 8164158"/>
              <a:gd name="connsiteY0" fmla="*/ 179742 h 922020"/>
              <a:gd name="connsiteX1" fmla="*/ 6104966 w 8164158"/>
              <a:gd name="connsiteY1" fmla="*/ 161365 h 922020"/>
              <a:gd name="connsiteX2" fmla="*/ 6104965 w 8164158"/>
              <a:gd name="connsiteY2" fmla="*/ 0 h 922020"/>
              <a:gd name="connsiteX3" fmla="*/ 7706958 w 8164158"/>
              <a:gd name="connsiteY3" fmla="*/ 7620 h 922020"/>
              <a:gd name="connsiteX4" fmla="*/ 8164158 w 8164158"/>
              <a:gd name="connsiteY4" fmla="*/ 464820 h 922020"/>
              <a:gd name="connsiteX5" fmla="*/ 7706958 w 8164158"/>
              <a:gd name="connsiteY5" fmla="*/ 922020 h 922020"/>
              <a:gd name="connsiteX6" fmla="*/ 10758 w 8164158"/>
              <a:gd name="connsiteY6" fmla="*/ 922020 h 922020"/>
              <a:gd name="connsiteX7" fmla="*/ 0 w 8164158"/>
              <a:gd name="connsiteY7" fmla="*/ 179742 h 922020"/>
              <a:gd name="connsiteX0" fmla="*/ 11544 w 8153400"/>
              <a:gd name="connsiteY0" fmla="*/ 139597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1544 w 8153400"/>
              <a:gd name="connsiteY7" fmla="*/ 139597 h 922020"/>
              <a:gd name="connsiteX0" fmla="*/ 2623 w 8153400"/>
              <a:gd name="connsiteY0" fmla="*/ 170821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2623 w 8153400"/>
              <a:gd name="connsiteY7" fmla="*/ 170821 h 922020"/>
              <a:gd name="connsiteX0" fmla="*/ 7083 w 8153400"/>
              <a:gd name="connsiteY0" fmla="*/ 157439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7083 w 8153400"/>
              <a:gd name="connsiteY7" fmla="*/ 157439 h 922020"/>
              <a:gd name="connsiteX0" fmla="*/ 138 w 8155376"/>
              <a:gd name="connsiteY0" fmla="*/ 161899 h 922020"/>
              <a:gd name="connsiteX1" fmla="*/ 6096184 w 8155376"/>
              <a:gd name="connsiteY1" fmla="*/ 161365 h 922020"/>
              <a:gd name="connsiteX2" fmla="*/ 6096183 w 8155376"/>
              <a:gd name="connsiteY2" fmla="*/ 0 h 922020"/>
              <a:gd name="connsiteX3" fmla="*/ 7698176 w 8155376"/>
              <a:gd name="connsiteY3" fmla="*/ 7620 h 922020"/>
              <a:gd name="connsiteX4" fmla="*/ 8155376 w 8155376"/>
              <a:gd name="connsiteY4" fmla="*/ 464820 h 922020"/>
              <a:gd name="connsiteX5" fmla="*/ 7698176 w 8155376"/>
              <a:gd name="connsiteY5" fmla="*/ 922020 h 922020"/>
              <a:gd name="connsiteX6" fmla="*/ 1976 w 8155376"/>
              <a:gd name="connsiteY6" fmla="*/ 922020 h 922020"/>
              <a:gd name="connsiteX7" fmla="*/ 138 w 8155376"/>
              <a:gd name="connsiteY7" fmla="*/ 161899 h 922020"/>
              <a:gd name="connsiteX0" fmla="*/ 138 w 8155376"/>
              <a:gd name="connsiteY0" fmla="*/ 157565 h 917686"/>
              <a:gd name="connsiteX1" fmla="*/ 6096184 w 8155376"/>
              <a:gd name="connsiteY1" fmla="*/ 157031 h 917686"/>
              <a:gd name="connsiteX2" fmla="*/ 6096184 w 8155376"/>
              <a:gd name="connsiteY2" fmla="*/ 0 h 917686"/>
              <a:gd name="connsiteX3" fmla="*/ 7698176 w 8155376"/>
              <a:gd name="connsiteY3" fmla="*/ 3286 h 917686"/>
              <a:gd name="connsiteX4" fmla="*/ 8155376 w 8155376"/>
              <a:gd name="connsiteY4" fmla="*/ 460486 h 917686"/>
              <a:gd name="connsiteX5" fmla="*/ 7698176 w 8155376"/>
              <a:gd name="connsiteY5" fmla="*/ 917686 h 917686"/>
              <a:gd name="connsiteX6" fmla="*/ 1976 w 8155376"/>
              <a:gd name="connsiteY6" fmla="*/ 917686 h 917686"/>
              <a:gd name="connsiteX7" fmla="*/ 138 w 8155376"/>
              <a:gd name="connsiteY7" fmla="*/ 157565 h 917686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6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2033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4557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2321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32187 h 914400"/>
              <a:gd name="connsiteX0" fmla="*/ 138 w 8155376"/>
              <a:gd name="connsiteY0" fmla="*/ 2280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28087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07226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07226 h 914400"/>
              <a:gd name="connsiteX0" fmla="*/ 138 w 8155376"/>
              <a:gd name="connsiteY0" fmla="*/ 210703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0703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07035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7035 h 914400"/>
              <a:gd name="connsiteX0" fmla="*/ 2769 w 8153400"/>
              <a:gd name="connsiteY0" fmla="*/ 209416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9416 h 914400"/>
              <a:gd name="connsiteX0" fmla="*/ 2769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4654 h 914400"/>
              <a:gd name="connsiteX0" fmla="*/ 0 w 8155017"/>
              <a:gd name="connsiteY0" fmla="*/ 204654 h 914400"/>
              <a:gd name="connsiteX1" fmla="*/ 6095825 w 8155017"/>
              <a:gd name="connsiteY1" fmla="*/ 214269 h 914400"/>
              <a:gd name="connsiteX2" fmla="*/ 6096479 w 8155017"/>
              <a:gd name="connsiteY2" fmla="*/ 1047 h 914400"/>
              <a:gd name="connsiteX3" fmla="*/ 7697817 w 8155017"/>
              <a:gd name="connsiteY3" fmla="*/ 0 h 914400"/>
              <a:gd name="connsiteX4" fmla="*/ 8155017 w 8155017"/>
              <a:gd name="connsiteY4" fmla="*/ 457200 h 914400"/>
              <a:gd name="connsiteX5" fmla="*/ 7697817 w 8155017"/>
              <a:gd name="connsiteY5" fmla="*/ 914400 h 914400"/>
              <a:gd name="connsiteX6" fmla="*/ 1617 w 8155017"/>
              <a:gd name="connsiteY6" fmla="*/ 914400 h 914400"/>
              <a:gd name="connsiteX7" fmla="*/ 0 w 8155017"/>
              <a:gd name="connsiteY7" fmla="*/ 204654 h 914400"/>
              <a:gd name="connsiteX0" fmla="*/ 575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4400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17533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7533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53401" h="914400">
                <a:moveTo>
                  <a:pt x="576" y="214957"/>
                </a:moveTo>
                <a:lnTo>
                  <a:pt x="6094209" y="214269"/>
                </a:lnTo>
                <a:cubicBezTo>
                  <a:pt x="6093667" y="163370"/>
                  <a:pt x="6095405" y="51946"/>
                  <a:pt x="6094863" y="1047"/>
                </a:cubicBezTo>
                <a:lnTo>
                  <a:pt x="7696201" y="0"/>
                </a:lnTo>
                <a:lnTo>
                  <a:pt x="8153401" y="457200"/>
                </a:lnTo>
                <a:lnTo>
                  <a:pt x="7696201" y="914400"/>
                </a:lnTo>
                <a:lnTo>
                  <a:pt x="0" y="912019"/>
                </a:lnTo>
                <a:cubicBezTo>
                  <a:pt x="874" y="661619"/>
                  <a:pt x="2114" y="213831"/>
                  <a:pt x="576" y="214957"/>
                </a:cubicBezTo>
                <a:close/>
              </a:path>
            </a:pathLst>
          </a:custGeom>
          <a:solidFill>
            <a:srgbClr val="DEB40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HelveticaNeueLT Pro 45 Lt" pitchFamily="34" charset="0"/>
            </a:endParaRP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08760" y="342900"/>
            <a:ext cx="6126480" cy="640080"/>
          </a:xfrm>
        </p:spPr>
        <p:txBody>
          <a:bodyPr anchor="ctr"/>
          <a:lstStyle>
            <a:lvl1pPr marL="0" indent="0" algn="ctr">
              <a:buNone/>
              <a:defRPr>
                <a:pattFill prst="openDmnd">
                  <a:fgClr>
                    <a:srgbClr val="0D1A2D"/>
                  </a:fgClr>
                  <a:bgClr>
                    <a:srgbClr val="0D213C"/>
                  </a:bgClr>
                </a:patt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12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5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8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50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636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76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9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01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3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utton Next">
            <a:hlinkClick r:id="" action="ppaction://hlinkshowjump?jump=nextslide" highlightClick="1"/>
          </p:cNvPr>
          <p:cNvSpPr/>
          <p:nvPr/>
        </p:nvSpPr>
        <p:spPr>
          <a:xfrm>
            <a:off x="8621396" y="5312834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2" name="Button Prev">
            <a:hlinkClick r:id="" action="ppaction://hlinkshowjump?jump=previousslide" highlightClick="1"/>
          </p:cNvPr>
          <p:cNvSpPr/>
          <p:nvPr/>
        </p:nvSpPr>
        <p:spPr>
          <a:xfrm>
            <a:off x="8243452" y="5312833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5" name="Button Next Chevron"/>
          <p:cNvSpPr/>
          <p:nvPr/>
        </p:nvSpPr>
        <p:spPr>
          <a:xfrm>
            <a:off x="8717371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13" name="Button Prev Chevron"/>
          <p:cNvSpPr/>
          <p:nvPr/>
        </p:nvSpPr>
        <p:spPr>
          <a:xfrm flipH="1">
            <a:off x="8339429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4BDDD-8A9C-FA44-A612-10C415DF3EC7}" type="datetime1">
              <a:rPr lang="en-US" smtClean="0"/>
              <a:t>2/10/20</a:t>
            </a:fld>
            <a:endParaRPr lang="en-US"/>
          </a:p>
        </p:txBody>
      </p:sp>
      <p:sp>
        <p:nvSpPr>
          <p:cNvPr id="8" name="Slide Number Pentagon"/>
          <p:cNvSpPr/>
          <p:nvPr/>
        </p:nvSpPr>
        <p:spPr>
          <a:xfrm>
            <a:off x="1" y="5307106"/>
            <a:ext cx="395461" cy="293594"/>
          </a:xfrm>
          <a:prstGeom prst="homePlate">
            <a:avLst>
              <a:gd name="adj" fmla="val 36002"/>
            </a:avLst>
          </a:prstGeom>
          <a:solidFill>
            <a:srgbClr val="DEB40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solidFill>
                <a:srgbClr val="0B385D"/>
              </a:solidFill>
              <a:latin typeface="Galaxie Polaris Condensed Bold" pitchFamily="2" charset="0"/>
              <a:ea typeface="Galaxie Polaris Condensed Bold" pitchFamily="2" charset="0"/>
              <a:cs typeface="Galaxie Polaris Condensed Bold" pitchFamily="2" charset="0"/>
            </a:endParaRP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>
            <a:lvl1pPr>
              <a:defRPr sz="1100"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5A89BE7-9C09-B54B-AE00-F932879BA7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3924036"/>
          </a:xfrm>
        </p:spPr>
        <p:txBody>
          <a:bodyPr/>
          <a:lstStyle>
            <a:lvl1pPr marL="206360" indent="-206360">
              <a:buClr>
                <a:srgbClr val="DEB406"/>
              </a:buClr>
              <a:buSzPct val="70000"/>
              <a:buFontTx/>
              <a:buBlip>
                <a:blip r:embed="rId2"/>
              </a:buBlip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19081" indent="-247633"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56" name="Arrow Gold"/>
          <p:cNvSpPr/>
          <p:nvPr/>
        </p:nvSpPr>
        <p:spPr>
          <a:xfrm>
            <a:off x="-76200" y="103709"/>
            <a:ext cx="8915400" cy="914400"/>
          </a:xfrm>
          <a:custGeom>
            <a:avLst/>
            <a:gdLst>
              <a:gd name="connsiteX0" fmla="*/ 0 w 8153400"/>
              <a:gd name="connsiteY0" fmla="*/ 0 h 914400"/>
              <a:gd name="connsiteX1" fmla="*/ 7696200 w 8153400"/>
              <a:gd name="connsiteY1" fmla="*/ 0 h 914400"/>
              <a:gd name="connsiteX2" fmla="*/ 8153400 w 8153400"/>
              <a:gd name="connsiteY2" fmla="*/ 457200 h 914400"/>
              <a:gd name="connsiteX3" fmla="*/ 7696200 w 8153400"/>
              <a:gd name="connsiteY3" fmla="*/ 914400 h 914400"/>
              <a:gd name="connsiteX4" fmla="*/ 0 w 8153400"/>
              <a:gd name="connsiteY4" fmla="*/ 914400 h 914400"/>
              <a:gd name="connsiteX5" fmla="*/ 0 w 8153400"/>
              <a:gd name="connsiteY5" fmla="*/ 0 h 91440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7696200 w 8153400"/>
              <a:gd name="connsiteY2" fmla="*/ 7620 h 922020"/>
              <a:gd name="connsiteX3" fmla="*/ 8153400 w 8153400"/>
              <a:gd name="connsiteY3" fmla="*/ 464820 h 922020"/>
              <a:gd name="connsiteX4" fmla="*/ 7696200 w 8153400"/>
              <a:gd name="connsiteY4" fmla="*/ 922020 h 922020"/>
              <a:gd name="connsiteX5" fmla="*/ 0 w 8153400"/>
              <a:gd name="connsiteY5" fmla="*/ 922020 h 922020"/>
              <a:gd name="connsiteX6" fmla="*/ 0 w 8153400"/>
              <a:gd name="connsiteY6" fmla="*/ 7620 h 92202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53400"/>
              <a:gd name="connsiteY0" fmla="*/ 7620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85673"/>
              <a:gd name="connsiteY0" fmla="*/ 136712 h 922020"/>
              <a:gd name="connsiteX1" fmla="*/ 6126481 w 8185673"/>
              <a:gd name="connsiteY1" fmla="*/ 161365 h 922020"/>
              <a:gd name="connsiteX2" fmla="*/ 6126480 w 8185673"/>
              <a:gd name="connsiteY2" fmla="*/ 0 h 922020"/>
              <a:gd name="connsiteX3" fmla="*/ 7728473 w 8185673"/>
              <a:gd name="connsiteY3" fmla="*/ 7620 h 922020"/>
              <a:gd name="connsiteX4" fmla="*/ 8185673 w 8185673"/>
              <a:gd name="connsiteY4" fmla="*/ 464820 h 922020"/>
              <a:gd name="connsiteX5" fmla="*/ 7728473 w 8185673"/>
              <a:gd name="connsiteY5" fmla="*/ 922020 h 922020"/>
              <a:gd name="connsiteX6" fmla="*/ 32273 w 8185673"/>
              <a:gd name="connsiteY6" fmla="*/ 922020 h 922020"/>
              <a:gd name="connsiteX7" fmla="*/ 0 w 8185673"/>
              <a:gd name="connsiteY7" fmla="*/ 136712 h 922020"/>
              <a:gd name="connsiteX0" fmla="*/ 10757 w 8153400"/>
              <a:gd name="connsiteY0" fmla="*/ 168985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0757 w 8153400"/>
              <a:gd name="connsiteY7" fmla="*/ 168985 h 922020"/>
              <a:gd name="connsiteX0" fmla="*/ 0 w 8164158"/>
              <a:gd name="connsiteY0" fmla="*/ 179742 h 922020"/>
              <a:gd name="connsiteX1" fmla="*/ 6104966 w 8164158"/>
              <a:gd name="connsiteY1" fmla="*/ 161365 h 922020"/>
              <a:gd name="connsiteX2" fmla="*/ 6104965 w 8164158"/>
              <a:gd name="connsiteY2" fmla="*/ 0 h 922020"/>
              <a:gd name="connsiteX3" fmla="*/ 7706958 w 8164158"/>
              <a:gd name="connsiteY3" fmla="*/ 7620 h 922020"/>
              <a:gd name="connsiteX4" fmla="*/ 8164158 w 8164158"/>
              <a:gd name="connsiteY4" fmla="*/ 464820 h 922020"/>
              <a:gd name="connsiteX5" fmla="*/ 7706958 w 8164158"/>
              <a:gd name="connsiteY5" fmla="*/ 922020 h 922020"/>
              <a:gd name="connsiteX6" fmla="*/ 10758 w 8164158"/>
              <a:gd name="connsiteY6" fmla="*/ 922020 h 922020"/>
              <a:gd name="connsiteX7" fmla="*/ 0 w 8164158"/>
              <a:gd name="connsiteY7" fmla="*/ 179742 h 922020"/>
              <a:gd name="connsiteX0" fmla="*/ 11544 w 8153400"/>
              <a:gd name="connsiteY0" fmla="*/ 139597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1544 w 8153400"/>
              <a:gd name="connsiteY7" fmla="*/ 139597 h 922020"/>
              <a:gd name="connsiteX0" fmla="*/ 2623 w 8153400"/>
              <a:gd name="connsiteY0" fmla="*/ 170821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2623 w 8153400"/>
              <a:gd name="connsiteY7" fmla="*/ 170821 h 922020"/>
              <a:gd name="connsiteX0" fmla="*/ 7083 w 8153400"/>
              <a:gd name="connsiteY0" fmla="*/ 157439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7083 w 8153400"/>
              <a:gd name="connsiteY7" fmla="*/ 157439 h 922020"/>
              <a:gd name="connsiteX0" fmla="*/ 138 w 8155376"/>
              <a:gd name="connsiteY0" fmla="*/ 161899 h 922020"/>
              <a:gd name="connsiteX1" fmla="*/ 6096184 w 8155376"/>
              <a:gd name="connsiteY1" fmla="*/ 161365 h 922020"/>
              <a:gd name="connsiteX2" fmla="*/ 6096183 w 8155376"/>
              <a:gd name="connsiteY2" fmla="*/ 0 h 922020"/>
              <a:gd name="connsiteX3" fmla="*/ 7698176 w 8155376"/>
              <a:gd name="connsiteY3" fmla="*/ 7620 h 922020"/>
              <a:gd name="connsiteX4" fmla="*/ 8155376 w 8155376"/>
              <a:gd name="connsiteY4" fmla="*/ 464820 h 922020"/>
              <a:gd name="connsiteX5" fmla="*/ 7698176 w 8155376"/>
              <a:gd name="connsiteY5" fmla="*/ 922020 h 922020"/>
              <a:gd name="connsiteX6" fmla="*/ 1976 w 8155376"/>
              <a:gd name="connsiteY6" fmla="*/ 922020 h 922020"/>
              <a:gd name="connsiteX7" fmla="*/ 138 w 8155376"/>
              <a:gd name="connsiteY7" fmla="*/ 161899 h 922020"/>
              <a:gd name="connsiteX0" fmla="*/ 138 w 8155376"/>
              <a:gd name="connsiteY0" fmla="*/ 157565 h 917686"/>
              <a:gd name="connsiteX1" fmla="*/ 6096184 w 8155376"/>
              <a:gd name="connsiteY1" fmla="*/ 157031 h 917686"/>
              <a:gd name="connsiteX2" fmla="*/ 6096184 w 8155376"/>
              <a:gd name="connsiteY2" fmla="*/ 0 h 917686"/>
              <a:gd name="connsiteX3" fmla="*/ 7698176 w 8155376"/>
              <a:gd name="connsiteY3" fmla="*/ 3286 h 917686"/>
              <a:gd name="connsiteX4" fmla="*/ 8155376 w 8155376"/>
              <a:gd name="connsiteY4" fmla="*/ 460486 h 917686"/>
              <a:gd name="connsiteX5" fmla="*/ 7698176 w 8155376"/>
              <a:gd name="connsiteY5" fmla="*/ 917686 h 917686"/>
              <a:gd name="connsiteX6" fmla="*/ 1976 w 8155376"/>
              <a:gd name="connsiteY6" fmla="*/ 917686 h 917686"/>
              <a:gd name="connsiteX7" fmla="*/ 138 w 8155376"/>
              <a:gd name="connsiteY7" fmla="*/ 157565 h 917686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6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2033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4557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2321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32187 h 914400"/>
              <a:gd name="connsiteX0" fmla="*/ 138 w 8155376"/>
              <a:gd name="connsiteY0" fmla="*/ 2280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28087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07226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07226 h 914400"/>
              <a:gd name="connsiteX0" fmla="*/ 138 w 8155376"/>
              <a:gd name="connsiteY0" fmla="*/ 210703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0703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07035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7035 h 914400"/>
              <a:gd name="connsiteX0" fmla="*/ 2769 w 8153400"/>
              <a:gd name="connsiteY0" fmla="*/ 209416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9416 h 914400"/>
              <a:gd name="connsiteX0" fmla="*/ 2769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4654 h 914400"/>
              <a:gd name="connsiteX0" fmla="*/ 0 w 8155017"/>
              <a:gd name="connsiteY0" fmla="*/ 204654 h 914400"/>
              <a:gd name="connsiteX1" fmla="*/ 6095825 w 8155017"/>
              <a:gd name="connsiteY1" fmla="*/ 214269 h 914400"/>
              <a:gd name="connsiteX2" fmla="*/ 6096479 w 8155017"/>
              <a:gd name="connsiteY2" fmla="*/ 1047 h 914400"/>
              <a:gd name="connsiteX3" fmla="*/ 7697817 w 8155017"/>
              <a:gd name="connsiteY3" fmla="*/ 0 h 914400"/>
              <a:gd name="connsiteX4" fmla="*/ 8155017 w 8155017"/>
              <a:gd name="connsiteY4" fmla="*/ 457200 h 914400"/>
              <a:gd name="connsiteX5" fmla="*/ 7697817 w 8155017"/>
              <a:gd name="connsiteY5" fmla="*/ 914400 h 914400"/>
              <a:gd name="connsiteX6" fmla="*/ 1617 w 8155017"/>
              <a:gd name="connsiteY6" fmla="*/ 914400 h 914400"/>
              <a:gd name="connsiteX7" fmla="*/ 0 w 8155017"/>
              <a:gd name="connsiteY7" fmla="*/ 204654 h 914400"/>
              <a:gd name="connsiteX0" fmla="*/ 575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4400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17533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7533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53401" h="914400">
                <a:moveTo>
                  <a:pt x="576" y="214957"/>
                </a:moveTo>
                <a:lnTo>
                  <a:pt x="6094209" y="214269"/>
                </a:lnTo>
                <a:cubicBezTo>
                  <a:pt x="6093667" y="163370"/>
                  <a:pt x="6095405" y="51946"/>
                  <a:pt x="6094863" y="1047"/>
                </a:cubicBezTo>
                <a:lnTo>
                  <a:pt x="7696201" y="0"/>
                </a:lnTo>
                <a:lnTo>
                  <a:pt x="8153401" y="457200"/>
                </a:lnTo>
                <a:lnTo>
                  <a:pt x="7696201" y="914400"/>
                </a:lnTo>
                <a:lnTo>
                  <a:pt x="0" y="912019"/>
                </a:lnTo>
                <a:cubicBezTo>
                  <a:pt x="874" y="661619"/>
                  <a:pt x="2114" y="213831"/>
                  <a:pt x="576" y="214957"/>
                </a:cubicBezTo>
                <a:close/>
              </a:path>
            </a:pathLst>
          </a:custGeom>
          <a:solidFill>
            <a:srgbClr val="0B385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HelveticaNeueLT Pro 45 Lt" pitchFamily="34" charset="0"/>
            </a:endParaRPr>
          </a:p>
        </p:txBody>
      </p:sp>
      <p:grpSp>
        <p:nvGrpSpPr>
          <p:cNvPr id="53" name="Icon"/>
          <p:cNvGrpSpPr/>
          <p:nvPr/>
        </p:nvGrpSpPr>
        <p:grpSpPr>
          <a:xfrm>
            <a:off x="7685531" y="214538"/>
            <a:ext cx="695044" cy="685801"/>
            <a:chOff x="7685531" y="228600"/>
            <a:chExt cx="695044" cy="685801"/>
          </a:xfrm>
        </p:grpSpPr>
        <p:sp>
          <p:nvSpPr>
            <p:cNvPr id="54" name="Icon Oval"/>
            <p:cNvSpPr/>
            <p:nvPr/>
          </p:nvSpPr>
          <p:spPr>
            <a:xfrm>
              <a:off x="7685531" y="228600"/>
              <a:ext cx="685800" cy="685800"/>
            </a:xfrm>
            <a:prstGeom prst="ellipse">
              <a:avLst/>
            </a:prstGeom>
            <a:solidFill>
              <a:srgbClr val="0B385D"/>
            </a:solidFill>
            <a:ln w="6350">
              <a:solidFill>
                <a:srgbClr val="262626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latin typeface="Cambria" pitchFamily="18" charset="0"/>
              </a:endParaRPr>
            </a:p>
          </p:txBody>
        </p:sp>
        <p:pic>
          <p:nvPicPr>
            <p:cNvPr id="55" name="Icon Picture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85531" y="228601"/>
              <a:ext cx="695044" cy="685800"/>
            </a:xfrm>
            <a:prstGeom prst="rect">
              <a:avLst/>
            </a:prstGeom>
          </p:spPr>
        </p:pic>
      </p:grpSp>
      <p:sp>
        <p:nvSpPr>
          <p:cNvPr id="52" name="Title"/>
          <p:cNvSpPr>
            <a:spLocks noGrp="1"/>
          </p:cNvSpPr>
          <p:nvPr>
            <p:ph type="title"/>
          </p:nvPr>
        </p:nvSpPr>
        <p:spPr>
          <a:xfrm>
            <a:off x="1493978" y="342900"/>
            <a:ext cx="6156044" cy="640080"/>
          </a:xfrm>
        </p:spPr>
        <p:txBody>
          <a:bodyPr>
            <a:normAutofit/>
          </a:bodyPr>
          <a:lstStyle>
            <a:lvl1pPr>
              <a:defRPr sz="3600">
                <a:pattFill prst="pct5">
                  <a:fgClr>
                    <a:schemeClr val="bg1">
                      <a:lumMod val="95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83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cology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utton Next">
            <a:hlinkClick r:id="" action="ppaction://hlinkshowjump?jump=nextslide" highlightClick="1"/>
          </p:cNvPr>
          <p:cNvSpPr/>
          <p:nvPr/>
        </p:nvSpPr>
        <p:spPr>
          <a:xfrm>
            <a:off x="8621396" y="5312834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2" name="Button Prev">
            <a:hlinkClick r:id="" action="ppaction://hlinkshowjump?jump=previousslide" highlightClick="1"/>
          </p:cNvPr>
          <p:cNvSpPr/>
          <p:nvPr/>
        </p:nvSpPr>
        <p:spPr>
          <a:xfrm>
            <a:off x="8243452" y="5312833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5" name="Button Next Chevron"/>
          <p:cNvSpPr/>
          <p:nvPr/>
        </p:nvSpPr>
        <p:spPr>
          <a:xfrm>
            <a:off x="8717371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13" name="Button Prev Chevron"/>
          <p:cNvSpPr/>
          <p:nvPr/>
        </p:nvSpPr>
        <p:spPr>
          <a:xfrm flipH="1">
            <a:off x="8339429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93B5B-842F-E54C-A2DB-D13E85EB8D74}" type="datetime1">
              <a:rPr lang="en-US" smtClean="0"/>
              <a:t>2/10/20</a:t>
            </a:fld>
            <a:endParaRPr lang="en-US"/>
          </a:p>
        </p:txBody>
      </p:sp>
      <p:sp>
        <p:nvSpPr>
          <p:cNvPr id="8" name="Slide Number Pentagon"/>
          <p:cNvSpPr/>
          <p:nvPr/>
        </p:nvSpPr>
        <p:spPr>
          <a:xfrm>
            <a:off x="1" y="5307106"/>
            <a:ext cx="395461" cy="293594"/>
          </a:xfrm>
          <a:prstGeom prst="homePlate">
            <a:avLst>
              <a:gd name="adj" fmla="val 36002"/>
            </a:avLst>
          </a:prstGeom>
          <a:solidFill>
            <a:srgbClr val="DEB40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solidFill>
                <a:srgbClr val="0B385D"/>
              </a:solidFill>
              <a:latin typeface="Galaxie Polaris Condensed Bold" pitchFamily="2" charset="0"/>
              <a:ea typeface="Galaxie Polaris Condensed Bold" pitchFamily="2" charset="0"/>
              <a:cs typeface="Galaxie Polaris Condensed Bold" pitchFamily="2" charset="0"/>
            </a:endParaRP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>
            <a:lvl1pPr>
              <a:defRPr sz="1100"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5A89BE7-9C09-B54B-AE00-F932879BA7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3924036"/>
          </a:xfrm>
        </p:spPr>
        <p:txBody>
          <a:bodyPr/>
          <a:lstStyle>
            <a:lvl1pPr marL="206360" indent="-206360">
              <a:buClr>
                <a:srgbClr val="DEB406"/>
              </a:buClr>
              <a:buSzPct val="70000"/>
              <a:buFontTx/>
              <a:buBlip>
                <a:blip r:embed="rId2"/>
              </a:buBlip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19081" indent="-247633"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2" name="Arrow Gold"/>
          <p:cNvSpPr/>
          <p:nvPr/>
        </p:nvSpPr>
        <p:spPr>
          <a:xfrm>
            <a:off x="-76200" y="103709"/>
            <a:ext cx="8915400" cy="914400"/>
          </a:xfrm>
          <a:custGeom>
            <a:avLst/>
            <a:gdLst>
              <a:gd name="connsiteX0" fmla="*/ 0 w 8153400"/>
              <a:gd name="connsiteY0" fmla="*/ 0 h 914400"/>
              <a:gd name="connsiteX1" fmla="*/ 7696200 w 8153400"/>
              <a:gd name="connsiteY1" fmla="*/ 0 h 914400"/>
              <a:gd name="connsiteX2" fmla="*/ 8153400 w 8153400"/>
              <a:gd name="connsiteY2" fmla="*/ 457200 h 914400"/>
              <a:gd name="connsiteX3" fmla="*/ 7696200 w 8153400"/>
              <a:gd name="connsiteY3" fmla="*/ 914400 h 914400"/>
              <a:gd name="connsiteX4" fmla="*/ 0 w 8153400"/>
              <a:gd name="connsiteY4" fmla="*/ 914400 h 914400"/>
              <a:gd name="connsiteX5" fmla="*/ 0 w 8153400"/>
              <a:gd name="connsiteY5" fmla="*/ 0 h 91440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7696200 w 8153400"/>
              <a:gd name="connsiteY2" fmla="*/ 7620 h 922020"/>
              <a:gd name="connsiteX3" fmla="*/ 8153400 w 8153400"/>
              <a:gd name="connsiteY3" fmla="*/ 464820 h 922020"/>
              <a:gd name="connsiteX4" fmla="*/ 7696200 w 8153400"/>
              <a:gd name="connsiteY4" fmla="*/ 922020 h 922020"/>
              <a:gd name="connsiteX5" fmla="*/ 0 w 8153400"/>
              <a:gd name="connsiteY5" fmla="*/ 922020 h 922020"/>
              <a:gd name="connsiteX6" fmla="*/ 0 w 8153400"/>
              <a:gd name="connsiteY6" fmla="*/ 7620 h 92202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53400"/>
              <a:gd name="connsiteY0" fmla="*/ 7620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85673"/>
              <a:gd name="connsiteY0" fmla="*/ 136712 h 922020"/>
              <a:gd name="connsiteX1" fmla="*/ 6126481 w 8185673"/>
              <a:gd name="connsiteY1" fmla="*/ 161365 h 922020"/>
              <a:gd name="connsiteX2" fmla="*/ 6126480 w 8185673"/>
              <a:gd name="connsiteY2" fmla="*/ 0 h 922020"/>
              <a:gd name="connsiteX3" fmla="*/ 7728473 w 8185673"/>
              <a:gd name="connsiteY3" fmla="*/ 7620 h 922020"/>
              <a:gd name="connsiteX4" fmla="*/ 8185673 w 8185673"/>
              <a:gd name="connsiteY4" fmla="*/ 464820 h 922020"/>
              <a:gd name="connsiteX5" fmla="*/ 7728473 w 8185673"/>
              <a:gd name="connsiteY5" fmla="*/ 922020 h 922020"/>
              <a:gd name="connsiteX6" fmla="*/ 32273 w 8185673"/>
              <a:gd name="connsiteY6" fmla="*/ 922020 h 922020"/>
              <a:gd name="connsiteX7" fmla="*/ 0 w 8185673"/>
              <a:gd name="connsiteY7" fmla="*/ 136712 h 922020"/>
              <a:gd name="connsiteX0" fmla="*/ 10757 w 8153400"/>
              <a:gd name="connsiteY0" fmla="*/ 168985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0757 w 8153400"/>
              <a:gd name="connsiteY7" fmla="*/ 168985 h 922020"/>
              <a:gd name="connsiteX0" fmla="*/ 0 w 8164158"/>
              <a:gd name="connsiteY0" fmla="*/ 179742 h 922020"/>
              <a:gd name="connsiteX1" fmla="*/ 6104966 w 8164158"/>
              <a:gd name="connsiteY1" fmla="*/ 161365 h 922020"/>
              <a:gd name="connsiteX2" fmla="*/ 6104965 w 8164158"/>
              <a:gd name="connsiteY2" fmla="*/ 0 h 922020"/>
              <a:gd name="connsiteX3" fmla="*/ 7706958 w 8164158"/>
              <a:gd name="connsiteY3" fmla="*/ 7620 h 922020"/>
              <a:gd name="connsiteX4" fmla="*/ 8164158 w 8164158"/>
              <a:gd name="connsiteY4" fmla="*/ 464820 h 922020"/>
              <a:gd name="connsiteX5" fmla="*/ 7706958 w 8164158"/>
              <a:gd name="connsiteY5" fmla="*/ 922020 h 922020"/>
              <a:gd name="connsiteX6" fmla="*/ 10758 w 8164158"/>
              <a:gd name="connsiteY6" fmla="*/ 922020 h 922020"/>
              <a:gd name="connsiteX7" fmla="*/ 0 w 8164158"/>
              <a:gd name="connsiteY7" fmla="*/ 179742 h 922020"/>
              <a:gd name="connsiteX0" fmla="*/ 11544 w 8153400"/>
              <a:gd name="connsiteY0" fmla="*/ 139597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1544 w 8153400"/>
              <a:gd name="connsiteY7" fmla="*/ 139597 h 922020"/>
              <a:gd name="connsiteX0" fmla="*/ 2623 w 8153400"/>
              <a:gd name="connsiteY0" fmla="*/ 170821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2623 w 8153400"/>
              <a:gd name="connsiteY7" fmla="*/ 170821 h 922020"/>
              <a:gd name="connsiteX0" fmla="*/ 7083 w 8153400"/>
              <a:gd name="connsiteY0" fmla="*/ 157439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7083 w 8153400"/>
              <a:gd name="connsiteY7" fmla="*/ 157439 h 922020"/>
              <a:gd name="connsiteX0" fmla="*/ 138 w 8155376"/>
              <a:gd name="connsiteY0" fmla="*/ 161899 h 922020"/>
              <a:gd name="connsiteX1" fmla="*/ 6096184 w 8155376"/>
              <a:gd name="connsiteY1" fmla="*/ 161365 h 922020"/>
              <a:gd name="connsiteX2" fmla="*/ 6096183 w 8155376"/>
              <a:gd name="connsiteY2" fmla="*/ 0 h 922020"/>
              <a:gd name="connsiteX3" fmla="*/ 7698176 w 8155376"/>
              <a:gd name="connsiteY3" fmla="*/ 7620 h 922020"/>
              <a:gd name="connsiteX4" fmla="*/ 8155376 w 8155376"/>
              <a:gd name="connsiteY4" fmla="*/ 464820 h 922020"/>
              <a:gd name="connsiteX5" fmla="*/ 7698176 w 8155376"/>
              <a:gd name="connsiteY5" fmla="*/ 922020 h 922020"/>
              <a:gd name="connsiteX6" fmla="*/ 1976 w 8155376"/>
              <a:gd name="connsiteY6" fmla="*/ 922020 h 922020"/>
              <a:gd name="connsiteX7" fmla="*/ 138 w 8155376"/>
              <a:gd name="connsiteY7" fmla="*/ 161899 h 922020"/>
              <a:gd name="connsiteX0" fmla="*/ 138 w 8155376"/>
              <a:gd name="connsiteY0" fmla="*/ 157565 h 917686"/>
              <a:gd name="connsiteX1" fmla="*/ 6096184 w 8155376"/>
              <a:gd name="connsiteY1" fmla="*/ 157031 h 917686"/>
              <a:gd name="connsiteX2" fmla="*/ 6096184 w 8155376"/>
              <a:gd name="connsiteY2" fmla="*/ 0 h 917686"/>
              <a:gd name="connsiteX3" fmla="*/ 7698176 w 8155376"/>
              <a:gd name="connsiteY3" fmla="*/ 3286 h 917686"/>
              <a:gd name="connsiteX4" fmla="*/ 8155376 w 8155376"/>
              <a:gd name="connsiteY4" fmla="*/ 460486 h 917686"/>
              <a:gd name="connsiteX5" fmla="*/ 7698176 w 8155376"/>
              <a:gd name="connsiteY5" fmla="*/ 917686 h 917686"/>
              <a:gd name="connsiteX6" fmla="*/ 1976 w 8155376"/>
              <a:gd name="connsiteY6" fmla="*/ 917686 h 917686"/>
              <a:gd name="connsiteX7" fmla="*/ 138 w 8155376"/>
              <a:gd name="connsiteY7" fmla="*/ 157565 h 917686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6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2033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4557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2321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32187 h 914400"/>
              <a:gd name="connsiteX0" fmla="*/ 138 w 8155376"/>
              <a:gd name="connsiteY0" fmla="*/ 2280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28087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07226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07226 h 914400"/>
              <a:gd name="connsiteX0" fmla="*/ 138 w 8155376"/>
              <a:gd name="connsiteY0" fmla="*/ 210703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0703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07035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7035 h 914400"/>
              <a:gd name="connsiteX0" fmla="*/ 2769 w 8153400"/>
              <a:gd name="connsiteY0" fmla="*/ 209416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9416 h 914400"/>
              <a:gd name="connsiteX0" fmla="*/ 2769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4654 h 914400"/>
              <a:gd name="connsiteX0" fmla="*/ 0 w 8155017"/>
              <a:gd name="connsiteY0" fmla="*/ 204654 h 914400"/>
              <a:gd name="connsiteX1" fmla="*/ 6095825 w 8155017"/>
              <a:gd name="connsiteY1" fmla="*/ 214269 h 914400"/>
              <a:gd name="connsiteX2" fmla="*/ 6096479 w 8155017"/>
              <a:gd name="connsiteY2" fmla="*/ 1047 h 914400"/>
              <a:gd name="connsiteX3" fmla="*/ 7697817 w 8155017"/>
              <a:gd name="connsiteY3" fmla="*/ 0 h 914400"/>
              <a:gd name="connsiteX4" fmla="*/ 8155017 w 8155017"/>
              <a:gd name="connsiteY4" fmla="*/ 457200 h 914400"/>
              <a:gd name="connsiteX5" fmla="*/ 7697817 w 8155017"/>
              <a:gd name="connsiteY5" fmla="*/ 914400 h 914400"/>
              <a:gd name="connsiteX6" fmla="*/ 1617 w 8155017"/>
              <a:gd name="connsiteY6" fmla="*/ 914400 h 914400"/>
              <a:gd name="connsiteX7" fmla="*/ 0 w 8155017"/>
              <a:gd name="connsiteY7" fmla="*/ 204654 h 914400"/>
              <a:gd name="connsiteX0" fmla="*/ 575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4400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17533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7533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53401" h="914400">
                <a:moveTo>
                  <a:pt x="576" y="214957"/>
                </a:moveTo>
                <a:lnTo>
                  <a:pt x="6094209" y="214269"/>
                </a:lnTo>
                <a:cubicBezTo>
                  <a:pt x="6093667" y="163370"/>
                  <a:pt x="6095405" y="51946"/>
                  <a:pt x="6094863" y="1047"/>
                </a:cubicBezTo>
                <a:lnTo>
                  <a:pt x="7696201" y="0"/>
                </a:lnTo>
                <a:lnTo>
                  <a:pt x="8153401" y="457200"/>
                </a:lnTo>
                <a:lnTo>
                  <a:pt x="7696201" y="914400"/>
                </a:lnTo>
                <a:lnTo>
                  <a:pt x="0" y="912019"/>
                </a:lnTo>
                <a:cubicBezTo>
                  <a:pt x="874" y="661619"/>
                  <a:pt x="2114" y="213831"/>
                  <a:pt x="576" y="214957"/>
                </a:cubicBezTo>
                <a:close/>
              </a:path>
            </a:pathLst>
          </a:custGeom>
          <a:solidFill>
            <a:srgbClr val="0B385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HelveticaNeueLT Pro 45 Lt" pitchFamily="34" charset="0"/>
            </a:endParaRPr>
          </a:p>
        </p:txBody>
      </p:sp>
      <p:pic>
        <p:nvPicPr>
          <p:cNvPr id="23" name="Icon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4557" y="214538"/>
            <a:ext cx="685800" cy="685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9" name="Title"/>
          <p:cNvSpPr>
            <a:spLocks noGrp="1"/>
          </p:cNvSpPr>
          <p:nvPr>
            <p:ph type="title"/>
          </p:nvPr>
        </p:nvSpPr>
        <p:spPr>
          <a:xfrm>
            <a:off x="1493978" y="342900"/>
            <a:ext cx="6156044" cy="640080"/>
          </a:xfrm>
        </p:spPr>
        <p:txBody>
          <a:bodyPr>
            <a:normAutofit/>
          </a:bodyPr>
          <a:lstStyle>
            <a:lvl1pPr>
              <a:defRPr sz="3600">
                <a:pattFill prst="pct5">
                  <a:fgClr>
                    <a:schemeClr val="bg1">
                      <a:lumMod val="95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grpSp>
        <p:nvGrpSpPr>
          <p:cNvPr id="7" name="Header"/>
          <p:cNvGrpSpPr/>
          <p:nvPr/>
        </p:nvGrpSpPr>
        <p:grpSpPr>
          <a:xfrm>
            <a:off x="85053" y="-15017"/>
            <a:ext cx="6447979" cy="323165"/>
            <a:chOff x="85053" y="-15017"/>
            <a:chExt cx="6447979" cy="323166"/>
          </a:xfrm>
        </p:grpSpPr>
        <p:grpSp>
          <p:nvGrpSpPr>
            <p:cNvPr id="2" name="Group 1"/>
            <p:cNvGrpSpPr/>
            <p:nvPr/>
          </p:nvGrpSpPr>
          <p:grpSpPr>
            <a:xfrm>
              <a:off x="1389404" y="33251"/>
              <a:ext cx="4095231" cy="228928"/>
              <a:chOff x="1389404" y="43781"/>
              <a:chExt cx="4095231" cy="228928"/>
            </a:xfrm>
          </p:grpSpPr>
          <p:cxnSp>
            <p:nvCxnSpPr>
              <p:cNvPr id="35" name="Straight Connector Gold"/>
              <p:cNvCxnSpPr/>
              <p:nvPr/>
            </p:nvCxnSpPr>
            <p:spPr>
              <a:xfrm flipV="1">
                <a:off x="5484635" y="44109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Gold"/>
              <p:cNvCxnSpPr/>
              <p:nvPr/>
            </p:nvCxnSpPr>
            <p:spPr>
              <a:xfrm flipV="1">
                <a:off x="3366666" y="43781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Gold"/>
              <p:cNvCxnSpPr/>
              <p:nvPr/>
            </p:nvCxnSpPr>
            <p:spPr>
              <a:xfrm flipV="1">
                <a:off x="2452266" y="43781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Gold"/>
              <p:cNvCxnSpPr/>
              <p:nvPr/>
            </p:nvCxnSpPr>
            <p:spPr>
              <a:xfrm flipV="1">
                <a:off x="1389404" y="43781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Header 5"/>
            <p:cNvSpPr txBox="1"/>
            <p:nvPr/>
          </p:nvSpPr>
          <p:spPr>
            <a:xfrm>
              <a:off x="5612844" y="-15017"/>
              <a:ext cx="920188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Wrap-up</a:t>
              </a:r>
            </a:p>
          </p:txBody>
        </p:sp>
        <p:sp>
          <p:nvSpPr>
            <p:cNvPr id="37" name="TextBox Header 4"/>
            <p:cNvSpPr txBox="1"/>
            <p:nvPr/>
          </p:nvSpPr>
          <p:spPr>
            <a:xfrm>
              <a:off x="3480261" y="-15017"/>
              <a:ext cx="1934890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Current/Future</a:t>
              </a:r>
              <a:r>
                <a:rPr lang="en-US" sz="1500" baseline="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 Work</a:t>
              </a:r>
              <a:endParaRPr lang="en-US" sz="1500" dirty="0">
                <a:solidFill>
                  <a:srgbClr val="DEB406"/>
                </a:solidFill>
                <a:latin typeface="Arial" panose="020B0604020202020204" pitchFamily="34" charset="0"/>
                <a:ea typeface="Galaxie Polaris Condensed Book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Header 3"/>
            <p:cNvSpPr txBox="1"/>
            <p:nvPr/>
          </p:nvSpPr>
          <p:spPr>
            <a:xfrm>
              <a:off x="2574608" y="-15017"/>
              <a:ext cx="688010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Fraud</a:t>
              </a:r>
            </a:p>
          </p:txBody>
        </p:sp>
        <p:sp>
          <p:nvSpPr>
            <p:cNvPr id="31" name="TextBox Header 2"/>
            <p:cNvSpPr txBox="1"/>
            <p:nvPr/>
          </p:nvSpPr>
          <p:spPr>
            <a:xfrm>
              <a:off x="1507809" y="-15017"/>
              <a:ext cx="870751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Medium" pitchFamily="2" charset="0"/>
                  <a:cs typeface="Arial" panose="020B0604020202020204" pitchFamily="34" charset="0"/>
                </a:rPr>
                <a:t>Ecology</a:t>
              </a:r>
            </a:p>
          </p:txBody>
        </p:sp>
        <p:sp>
          <p:nvSpPr>
            <p:cNvPr id="32" name="TextBox Header 1"/>
            <p:cNvSpPr txBox="1"/>
            <p:nvPr/>
          </p:nvSpPr>
          <p:spPr>
            <a:xfrm>
              <a:off x="85053" y="-15017"/>
              <a:ext cx="1191353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Introduction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7241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aud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utton Next">
            <a:hlinkClick r:id="" action="ppaction://hlinkshowjump?jump=nextslide" highlightClick="1"/>
          </p:cNvPr>
          <p:cNvSpPr/>
          <p:nvPr/>
        </p:nvSpPr>
        <p:spPr>
          <a:xfrm>
            <a:off x="8621396" y="5312834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2" name="Button Prev">
            <a:hlinkClick r:id="" action="ppaction://hlinkshowjump?jump=previousslide" highlightClick="1"/>
          </p:cNvPr>
          <p:cNvSpPr/>
          <p:nvPr/>
        </p:nvSpPr>
        <p:spPr>
          <a:xfrm>
            <a:off x="8243452" y="5312833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5" name="Button Next Chevron"/>
          <p:cNvSpPr/>
          <p:nvPr/>
        </p:nvSpPr>
        <p:spPr>
          <a:xfrm>
            <a:off x="8717371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13" name="Button Prev Chevron"/>
          <p:cNvSpPr/>
          <p:nvPr/>
        </p:nvSpPr>
        <p:spPr>
          <a:xfrm flipH="1">
            <a:off x="8339429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811C-3AFB-364C-8C2C-4657FF11E14E}" type="datetime1">
              <a:rPr lang="en-US" smtClean="0"/>
              <a:t>2/10/20</a:t>
            </a:fld>
            <a:endParaRPr lang="en-US"/>
          </a:p>
        </p:txBody>
      </p:sp>
      <p:sp>
        <p:nvSpPr>
          <p:cNvPr id="8" name="Slide Number Pentagon"/>
          <p:cNvSpPr/>
          <p:nvPr/>
        </p:nvSpPr>
        <p:spPr>
          <a:xfrm>
            <a:off x="1" y="5307106"/>
            <a:ext cx="395461" cy="293594"/>
          </a:xfrm>
          <a:prstGeom prst="homePlate">
            <a:avLst>
              <a:gd name="adj" fmla="val 36002"/>
            </a:avLst>
          </a:prstGeom>
          <a:solidFill>
            <a:srgbClr val="DEB40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solidFill>
                <a:srgbClr val="0B385D"/>
              </a:solidFill>
              <a:latin typeface="Galaxie Polaris Condensed Bold" pitchFamily="2" charset="0"/>
              <a:ea typeface="Galaxie Polaris Condensed Bold" pitchFamily="2" charset="0"/>
              <a:cs typeface="Galaxie Polaris Condensed Bold" pitchFamily="2" charset="0"/>
            </a:endParaRP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>
            <a:lvl1pPr>
              <a:defRPr sz="1100"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5A89BE7-9C09-B54B-AE00-F932879BA7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3924036"/>
          </a:xfrm>
        </p:spPr>
        <p:txBody>
          <a:bodyPr/>
          <a:lstStyle>
            <a:lvl1pPr marL="206360" indent="-206360">
              <a:buClr>
                <a:srgbClr val="DEB406"/>
              </a:buClr>
              <a:buSzPct val="70000"/>
              <a:buFontTx/>
              <a:buBlip>
                <a:blip r:embed="rId2"/>
              </a:buBlip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19081" indent="-247633"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51" name="Arrow Gold"/>
          <p:cNvSpPr/>
          <p:nvPr/>
        </p:nvSpPr>
        <p:spPr>
          <a:xfrm>
            <a:off x="-76200" y="103709"/>
            <a:ext cx="8915400" cy="914400"/>
          </a:xfrm>
          <a:custGeom>
            <a:avLst/>
            <a:gdLst>
              <a:gd name="connsiteX0" fmla="*/ 0 w 8153400"/>
              <a:gd name="connsiteY0" fmla="*/ 0 h 914400"/>
              <a:gd name="connsiteX1" fmla="*/ 7696200 w 8153400"/>
              <a:gd name="connsiteY1" fmla="*/ 0 h 914400"/>
              <a:gd name="connsiteX2" fmla="*/ 8153400 w 8153400"/>
              <a:gd name="connsiteY2" fmla="*/ 457200 h 914400"/>
              <a:gd name="connsiteX3" fmla="*/ 7696200 w 8153400"/>
              <a:gd name="connsiteY3" fmla="*/ 914400 h 914400"/>
              <a:gd name="connsiteX4" fmla="*/ 0 w 8153400"/>
              <a:gd name="connsiteY4" fmla="*/ 914400 h 914400"/>
              <a:gd name="connsiteX5" fmla="*/ 0 w 8153400"/>
              <a:gd name="connsiteY5" fmla="*/ 0 h 91440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7696200 w 8153400"/>
              <a:gd name="connsiteY2" fmla="*/ 7620 h 922020"/>
              <a:gd name="connsiteX3" fmla="*/ 8153400 w 8153400"/>
              <a:gd name="connsiteY3" fmla="*/ 464820 h 922020"/>
              <a:gd name="connsiteX4" fmla="*/ 7696200 w 8153400"/>
              <a:gd name="connsiteY4" fmla="*/ 922020 h 922020"/>
              <a:gd name="connsiteX5" fmla="*/ 0 w 8153400"/>
              <a:gd name="connsiteY5" fmla="*/ 922020 h 922020"/>
              <a:gd name="connsiteX6" fmla="*/ 0 w 8153400"/>
              <a:gd name="connsiteY6" fmla="*/ 7620 h 92202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53400"/>
              <a:gd name="connsiteY0" fmla="*/ 7620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85673"/>
              <a:gd name="connsiteY0" fmla="*/ 136712 h 922020"/>
              <a:gd name="connsiteX1" fmla="*/ 6126481 w 8185673"/>
              <a:gd name="connsiteY1" fmla="*/ 161365 h 922020"/>
              <a:gd name="connsiteX2" fmla="*/ 6126480 w 8185673"/>
              <a:gd name="connsiteY2" fmla="*/ 0 h 922020"/>
              <a:gd name="connsiteX3" fmla="*/ 7728473 w 8185673"/>
              <a:gd name="connsiteY3" fmla="*/ 7620 h 922020"/>
              <a:gd name="connsiteX4" fmla="*/ 8185673 w 8185673"/>
              <a:gd name="connsiteY4" fmla="*/ 464820 h 922020"/>
              <a:gd name="connsiteX5" fmla="*/ 7728473 w 8185673"/>
              <a:gd name="connsiteY5" fmla="*/ 922020 h 922020"/>
              <a:gd name="connsiteX6" fmla="*/ 32273 w 8185673"/>
              <a:gd name="connsiteY6" fmla="*/ 922020 h 922020"/>
              <a:gd name="connsiteX7" fmla="*/ 0 w 8185673"/>
              <a:gd name="connsiteY7" fmla="*/ 136712 h 922020"/>
              <a:gd name="connsiteX0" fmla="*/ 10757 w 8153400"/>
              <a:gd name="connsiteY0" fmla="*/ 168985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0757 w 8153400"/>
              <a:gd name="connsiteY7" fmla="*/ 168985 h 922020"/>
              <a:gd name="connsiteX0" fmla="*/ 0 w 8164158"/>
              <a:gd name="connsiteY0" fmla="*/ 179742 h 922020"/>
              <a:gd name="connsiteX1" fmla="*/ 6104966 w 8164158"/>
              <a:gd name="connsiteY1" fmla="*/ 161365 h 922020"/>
              <a:gd name="connsiteX2" fmla="*/ 6104965 w 8164158"/>
              <a:gd name="connsiteY2" fmla="*/ 0 h 922020"/>
              <a:gd name="connsiteX3" fmla="*/ 7706958 w 8164158"/>
              <a:gd name="connsiteY3" fmla="*/ 7620 h 922020"/>
              <a:gd name="connsiteX4" fmla="*/ 8164158 w 8164158"/>
              <a:gd name="connsiteY4" fmla="*/ 464820 h 922020"/>
              <a:gd name="connsiteX5" fmla="*/ 7706958 w 8164158"/>
              <a:gd name="connsiteY5" fmla="*/ 922020 h 922020"/>
              <a:gd name="connsiteX6" fmla="*/ 10758 w 8164158"/>
              <a:gd name="connsiteY6" fmla="*/ 922020 h 922020"/>
              <a:gd name="connsiteX7" fmla="*/ 0 w 8164158"/>
              <a:gd name="connsiteY7" fmla="*/ 179742 h 922020"/>
              <a:gd name="connsiteX0" fmla="*/ 11544 w 8153400"/>
              <a:gd name="connsiteY0" fmla="*/ 139597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1544 w 8153400"/>
              <a:gd name="connsiteY7" fmla="*/ 139597 h 922020"/>
              <a:gd name="connsiteX0" fmla="*/ 2623 w 8153400"/>
              <a:gd name="connsiteY0" fmla="*/ 170821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2623 w 8153400"/>
              <a:gd name="connsiteY7" fmla="*/ 170821 h 922020"/>
              <a:gd name="connsiteX0" fmla="*/ 7083 w 8153400"/>
              <a:gd name="connsiteY0" fmla="*/ 157439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7083 w 8153400"/>
              <a:gd name="connsiteY7" fmla="*/ 157439 h 922020"/>
              <a:gd name="connsiteX0" fmla="*/ 138 w 8155376"/>
              <a:gd name="connsiteY0" fmla="*/ 161899 h 922020"/>
              <a:gd name="connsiteX1" fmla="*/ 6096184 w 8155376"/>
              <a:gd name="connsiteY1" fmla="*/ 161365 h 922020"/>
              <a:gd name="connsiteX2" fmla="*/ 6096183 w 8155376"/>
              <a:gd name="connsiteY2" fmla="*/ 0 h 922020"/>
              <a:gd name="connsiteX3" fmla="*/ 7698176 w 8155376"/>
              <a:gd name="connsiteY3" fmla="*/ 7620 h 922020"/>
              <a:gd name="connsiteX4" fmla="*/ 8155376 w 8155376"/>
              <a:gd name="connsiteY4" fmla="*/ 464820 h 922020"/>
              <a:gd name="connsiteX5" fmla="*/ 7698176 w 8155376"/>
              <a:gd name="connsiteY5" fmla="*/ 922020 h 922020"/>
              <a:gd name="connsiteX6" fmla="*/ 1976 w 8155376"/>
              <a:gd name="connsiteY6" fmla="*/ 922020 h 922020"/>
              <a:gd name="connsiteX7" fmla="*/ 138 w 8155376"/>
              <a:gd name="connsiteY7" fmla="*/ 161899 h 922020"/>
              <a:gd name="connsiteX0" fmla="*/ 138 w 8155376"/>
              <a:gd name="connsiteY0" fmla="*/ 157565 h 917686"/>
              <a:gd name="connsiteX1" fmla="*/ 6096184 w 8155376"/>
              <a:gd name="connsiteY1" fmla="*/ 157031 h 917686"/>
              <a:gd name="connsiteX2" fmla="*/ 6096184 w 8155376"/>
              <a:gd name="connsiteY2" fmla="*/ 0 h 917686"/>
              <a:gd name="connsiteX3" fmla="*/ 7698176 w 8155376"/>
              <a:gd name="connsiteY3" fmla="*/ 3286 h 917686"/>
              <a:gd name="connsiteX4" fmla="*/ 8155376 w 8155376"/>
              <a:gd name="connsiteY4" fmla="*/ 460486 h 917686"/>
              <a:gd name="connsiteX5" fmla="*/ 7698176 w 8155376"/>
              <a:gd name="connsiteY5" fmla="*/ 917686 h 917686"/>
              <a:gd name="connsiteX6" fmla="*/ 1976 w 8155376"/>
              <a:gd name="connsiteY6" fmla="*/ 917686 h 917686"/>
              <a:gd name="connsiteX7" fmla="*/ 138 w 8155376"/>
              <a:gd name="connsiteY7" fmla="*/ 157565 h 917686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6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2033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4557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2321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32187 h 914400"/>
              <a:gd name="connsiteX0" fmla="*/ 138 w 8155376"/>
              <a:gd name="connsiteY0" fmla="*/ 2280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28087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07226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07226 h 914400"/>
              <a:gd name="connsiteX0" fmla="*/ 138 w 8155376"/>
              <a:gd name="connsiteY0" fmla="*/ 210703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0703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07035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7035 h 914400"/>
              <a:gd name="connsiteX0" fmla="*/ 2769 w 8153400"/>
              <a:gd name="connsiteY0" fmla="*/ 209416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9416 h 914400"/>
              <a:gd name="connsiteX0" fmla="*/ 2769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4654 h 914400"/>
              <a:gd name="connsiteX0" fmla="*/ 0 w 8155017"/>
              <a:gd name="connsiteY0" fmla="*/ 204654 h 914400"/>
              <a:gd name="connsiteX1" fmla="*/ 6095825 w 8155017"/>
              <a:gd name="connsiteY1" fmla="*/ 214269 h 914400"/>
              <a:gd name="connsiteX2" fmla="*/ 6096479 w 8155017"/>
              <a:gd name="connsiteY2" fmla="*/ 1047 h 914400"/>
              <a:gd name="connsiteX3" fmla="*/ 7697817 w 8155017"/>
              <a:gd name="connsiteY3" fmla="*/ 0 h 914400"/>
              <a:gd name="connsiteX4" fmla="*/ 8155017 w 8155017"/>
              <a:gd name="connsiteY4" fmla="*/ 457200 h 914400"/>
              <a:gd name="connsiteX5" fmla="*/ 7697817 w 8155017"/>
              <a:gd name="connsiteY5" fmla="*/ 914400 h 914400"/>
              <a:gd name="connsiteX6" fmla="*/ 1617 w 8155017"/>
              <a:gd name="connsiteY6" fmla="*/ 914400 h 914400"/>
              <a:gd name="connsiteX7" fmla="*/ 0 w 8155017"/>
              <a:gd name="connsiteY7" fmla="*/ 204654 h 914400"/>
              <a:gd name="connsiteX0" fmla="*/ 575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4400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17533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7533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53401" h="914400">
                <a:moveTo>
                  <a:pt x="576" y="214957"/>
                </a:moveTo>
                <a:lnTo>
                  <a:pt x="6094209" y="214269"/>
                </a:lnTo>
                <a:cubicBezTo>
                  <a:pt x="6093667" y="163370"/>
                  <a:pt x="6095405" y="51946"/>
                  <a:pt x="6094863" y="1047"/>
                </a:cubicBezTo>
                <a:lnTo>
                  <a:pt x="7696201" y="0"/>
                </a:lnTo>
                <a:lnTo>
                  <a:pt x="8153401" y="457200"/>
                </a:lnTo>
                <a:lnTo>
                  <a:pt x="7696201" y="914400"/>
                </a:lnTo>
                <a:lnTo>
                  <a:pt x="0" y="912019"/>
                </a:lnTo>
                <a:cubicBezTo>
                  <a:pt x="874" y="661619"/>
                  <a:pt x="2114" y="213831"/>
                  <a:pt x="576" y="214957"/>
                </a:cubicBezTo>
                <a:close/>
              </a:path>
            </a:pathLst>
          </a:custGeom>
          <a:solidFill>
            <a:srgbClr val="0B385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HelveticaNeueLT Pro 45 Lt" pitchFamily="34" charset="0"/>
            </a:endParaRPr>
          </a:p>
        </p:txBody>
      </p:sp>
      <p:pic>
        <p:nvPicPr>
          <p:cNvPr id="26" name="Icon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4557" y="214538"/>
            <a:ext cx="685800" cy="685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8" name="Title"/>
          <p:cNvSpPr>
            <a:spLocks noGrp="1"/>
          </p:cNvSpPr>
          <p:nvPr>
            <p:ph type="title"/>
          </p:nvPr>
        </p:nvSpPr>
        <p:spPr>
          <a:xfrm>
            <a:off x="1493978" y="342900"/>
            <a:ext cx="6156044" cy="640080"/>
          </a:xfrm>
        </p:spPr>
        <p:txBody>
          <a:bodyPr>
            <a:normAutofit/>
          </a:bodyPr>
          <a:lstStyle>
            <a:lvl1pPr>
              <a:defRPr sz="3600">
                <a:pattFill prst="pct5">
                  <a:fgClr>
                    <a:schemeClr val="bg1">
                      <a:lumMod val="95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grpSp>
        <p:nvGrpSpPr>
          <p:cNvPr id="2" name="Header"/>
          <p:cNvGrpSpPr/>
          <p:nvPr/>
        </p:nvGrpSpPr>
        <p:grpSpPr>
          <a:xfrm>
            <a:off x="85053" y="-15017"/>
            <a:ext cx="6447979" cy="323165"/>
            <a:chOff x="85053" y="-15017"/>
            <a:chExt cx="6447979" cy="323166"/>
          </a:xfrm>
        </p:grpSpPr>
        <p:grpSp>
          <p:nvGrpSpPr>
            <p:cNvPr id="40" name="Group 39"/>
            <p:cNvGrpSpPr/>
            <p:nvPr/>
          </p:nvGrpSpPr>
          <p:grpSpPr>
            <a:xfrm>
              <a:off x="1389404" y="33251"/>
              <a:ext cx="4095231" cy="228928"/>
              <a:chOff x="1389404" y="43781"/>
              <a:chExt cx="4095231" cy="228928"/>
            </a:xfrm>
          </p:grpSpPr>
          <p:cxnSp>
            <p:nvCxnSpPr>
              <p:cNvPr id="43" name="Straight Connector Gold"/>
              <p:cNvCxnSpPr/>
              <p:nvPr/>
            </p:nvCxnSpPr>
            <p:spPr>
              <a:xfrm flipV="1">
                <a:off x="5484635" y="44109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Gold"/>
              <p:cNvCxnSpPr/>
              <p:nvPr/>
            </p:nvCxnSpPr>
            <p:spPr>
              <a:xfrm flipV="1">
                <a:off x="3366666" y="43781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Gold"/>
              <p:cNvCxnSpPr/>
              <p:nvPr/>
            </p:nvCxnSpPr>
            <p:spPr>
              <a:xfrm flipV="1">
                <a:off x="2452266" y="43781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Gold"/>
              <p:cNvCxnSpPr/>
              <p:nvPr/>
            </p:nvCxnSpPr>
            <p:spPr>
              <a:xfrm flipV="1">
                <a:off x="1389404" y="43781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Header 5"/>
            <p:cNvSpPr txBox="1"/>
            <p:nvPr/>
          </p:nvSpPr>
          <p:spPr>
            <a:xfrm>
              <a:off x="5612844" y="-15017"/>
              <a:ext cx="920188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Wrap-up</a:t>
              </a:r>
            </a:p>
          </p:txBody>
        </p:sp>
        <p:sp>
          <p:nvSpPr>
            <p:cNvPr id="45" name="TextBox Header 4"/>
            <p:cNvSpPr txBox="1"/>
            <p:nvPr/>
          </p:nvSpPr>
          <p:spPr>
            <a:xfrm>
              <a:off x="3480261" y="-15017"/>
              <a:ext cx="1934890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Current/Future</a:t>
              </a:r>
              <a:r>
                <a:rPr lang="en-US" sz="1500" baseline="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 Work</a:t>
              </a:r>
              <a:endParaRPr lang="en-US" sz="1500" dirty="0">
                <a:solidFill>
                  <a:srgbClr val="DEB406"/>
                </a:solidFill>
                <a:latin typeface="Arial" panose="020B0604020202020204" pitchFamily="34" charset="0"/>
                <a:ea typeface="Galaxie Polaris Condensed Book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Header 3"/>
            <p:cNvSpPr txBox="1"/>
            <p:nvPr/>
          </p:nvSpPr>
          <p:spPr>
            <a:xfrm>
              <a:off x="2574606" y="-15017"/>
              <a:ext cx="688010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Medium" pitchFamily="2" charset="0"/>
                  <a:cs typeface="Arial" panose="020B0604020202020204" pitchFamily="34" charset="0"/>
                </a:rPr>
                <a:t>Fraud</a:t>
              </a:r>
            </a:p>
          </p:txBody>
        </p:sp>
        <p:sp>
          <p:nvSpPr>
            <p:cNvPr id="28" name="TextBox Header 2"/>
            <p:cNvSpPr txBox="1"/>
            <p:nvPr/>
          </p:nvSpPr>
          <p:spPr>
            <a:xfrm>
              <a:off x="1507809" y="-15017"/>
              <a:ext cx="870751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Ecology</a:t>
              </a:r>
            </a:p>
          </p:txBody>
        </p:sp>
        <p:sp>
          <p:nvSpPr>
            <p:cNvPr id="29" name="TextBox Header 1"/>
            <p:cNvSpPr txBox="1"/>
            <p:nvPr/>
          </p:nvSpPr>
          <p:spPr>
            <a:xfrm>
              <a:off x="85053" y="-15017"/>
              <a:ext cx="1191353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Introduction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8309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complished Work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utton Next">
            <a:hlinkClick r:id="" action="ppaction://hlinkshowjump?jump=nextslide" highlightClick="1"/>
          </p:cNvPr>
          <p:cNvSpPr/>
          <p:nvPr/>
        </p:nvSpPr>
        <p:spPr>
          <a:xfrm>
            <a:off x="8621396" y="5312834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2" name="Button Prev">
            <a:hlinkClick r:id="" action="ppaction://hlinkshowjump?jump=previousslide" highlightClick="1"/>
          </p:cNvPr>
          <p:cNvSpPr/>
          <p:nvPr/>
        </p:nvSpPr>
        <p:spPr>
          <a:xfrm>
            <a:off x="8243452" y="5312833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5" name="Button Next Chevron"/>
          <p:cNvSpPr/>
          <p:nvPr/>
        </p:nvSpPr>
        <p:spPr>
          <a:xfrm>
            <a:off x="8717371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13" name="Button Prev Chevron"/>
          <p:cNvSpPr/>
          <p:nvPr/>
        </p:nvSpPr>
        <p:spPr>
          <a:xfrm flipH="1">
            <a:off x="8339429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040D6-4B88-C949-970D-ABEBF91A24E9}" type="datetime1">
              <a:rPr lang="en-US" smtClean="0"/>
              <a:t>2/10/20</a:t>
            </a:fld>
            <a:endParaRPr lang="en-US"/>
          </a:p>
        </p:txBody>
      </p:sp>
      <p:sp>
        <p:nvSpPr>
          <p:cNvPr id="8" name="Slide Number Pentagon"/>
          <p:cNvSpPr/>
          <p:nvPr/>
        </p:nvSpPr>
        <p:spPr>
          <a:xfrm>
            <a:off x="1" y="5307106"/>
            <a:ext cx="395461" cy="293594"/>
          </a:xfrm>
          <a:prstGeom prst="homePlate">
            <a:avLst>
              <a:gd name="adj" fmla="val 36002"/>
            </a:avLst>
          </a:prstGeom>
          <a:solidFill>
            <a:srgbClr val="DEB40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solidFill>
                <a:srgbClr val="0B385D"/>
              </a:solidFill>
              <a:latin typeface="Galaxie Polaris Condensed Bold" pitchFamily="2" charset="0"/>
              <a:ea typeface="Galaxie Polaris Condensed Bold" pitchFamily="2" charset="0"/>
              <a:cs typeface="Galaxie Polaris Condensed Bold" pitchFamily="2" charset="0"/>
            </a:endParaRP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>
            <a:lvl1pPr>
              <a:defRPr sz="1100"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5A89BE7-9C09-B54B-AE00-F932879BA7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3924036"/>
          </a:xfrm>
        </p:spPr>
        <p:txBody>
          <a:bodyPr/>
          <a:lstStyle>
            <a:lvl1pPr marL="206360" indent="-206360">
              <a:buClr>
                <a:srgbClr val="DEB406"/>
              </a:buClr>
              <a:buSzPct val="70000"/>
              <a:buFontTx/>
              <a:buBlip>
                <a:blip r:embed="rId2"/>
              </a:buBlip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19081" indent="-247633"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57" name="Arrow Gold"/>
          <p:cNvSpPr/>
          <p:nvPr/>
        </p:nvSpPr>
        <p:spPr>
          <a:xfrm>
            <a:off x="-76200" y="103709"/>
            <a:ext cx="8915400" cy="914400"/>
          </a:xfrm>
          <a:custGeom>
            <a:avLst/>
            <a:gdLst>
              <a:gd name="connsiteX0" fmla="*/ 0 w 8153400"/>
              <a:gd name="connsiteY0" fmla="*/ 0 h 914400"/>
              <a:gd name="connsiteX1" fmla="*/ 7696200 w 8153400"/>
              <a:gd name="connsiteY1" fmla="*/ 0 h 914400"/>
              <a:gd name="connsiteX2" fmla="*/ 8153400 w 8153400"/>
              <a:gd name="connsiteY2" fmla="*/ 457200 h 914400"/>
              <a:gd name="connsiteX3" fmla="*/ 7696200 w 8153400"/>
              <a:gd name="connsiteY3" fmla="*/ 914400 h 914400"/>
              <a:gd name="connsiteX4" fmla="*/ 0 w 8153400"/>
              <a:gd name="connsiteY4" fmla="*/ 914400 h 914400"/>
              <a:gd name="connsiteX5" fmla="*/ 0 w 8153400"/>
              <a:gd name="connsiteY5" fmla="*/ 0 h 91440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7696200 w 8153400"/>
              <a:gd name="connsiteY2" fmla="*/ 7620 h 922020"/>
              <a:gd name="connsiteX3" fmla="*/ 8153400 w 8153400"/>
              <a:gd name="connsiteY3" fmla="*/ 464820 h 922020"/>
              <a:gd name="connsiteX4" fmla="*/ 7696200 w 8153400"/>
              <a:gd name="connsiteY4" fmla="*/ 922020 h 922020"/>
              <a:gd name="connsiteX5" fmla="*/ 0 w 8153400"/>
              <a:gd name="connsiteY5" fmla="*/ 922020 h 922020"/>
              <a:gd name="connsiteX6" fmla="*/ 0 w 8153400"/>
              <a:gd name="connsiteY6" fmla="*/ 7620 h 92202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53400"/>
              <a:gd name="connsiteY0" fmla="*/ 7620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85673"/>
              <a:gd name="connsiteY0" fmla="*/ 136712 h 922020"/>
              <a:gd name="connsiteX1" fmla="*/ 6126481 w 8185673"/>
              <a:gd name="connsiteY1" fmla="*/ 161365 h 922020"/>
              <a:gd name="connsiteX2" fmla="*/ 6126480 w 8185673"/>
              <a:gd name="connsiteY2" fmla="*/ 0 h 922020"/>
              <a:gd name="connsiteX3" fmla="*/ 7728473 w 8185673"/>
              <a:gd name="connsiteY3" fmla="*/ 7620 h 922020"/>
              <a:gd name="connsiteX4" fmla="*/ 8185673 w 8185673"/>
              <a:gd name="connsiteY4" fmla="*/ 464820 h 922020"/>
              <a:gd name="connsiteX5" fmla="*/ 7728473 w 8185673"/>
              <a:gd name="connsiteY5" fmla="*/ 922020 h 922020"/>
              <a:gd name="connsiteX6" fmla="*/ 32273 w 8185673"/>
              <a:gd name="connsiteY6" fmla="*/ 922020 h 922020"/>
              <a:gd name="connsiteX7" fmla="*/ 0 w 8185673"/>
              <a:gd name="connsiteY7" fmla="*/ 136712 h 922020"/>
              <a:gd name="connsiteX0" fmla="*/ 10757 w 8153400"/>
              <a:gd name="connsiteY0" fmla="*/ 168985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0757 w 8153400"/>
              <a:gd name="connsiteY7" fmla="*/ 168985 h 922020"/>
              <a:gd name="connsiteX0" fmla="*/ 0 w 8164158"/>
              <a:gd name="connsiteY0" fmla="*/ 179742 h 922020"/>
              <a:gd name="connsiteX1" fmla="*/ 6104966 w 8164158"/>
              <a:gd name="connsiteY1" fmla="*/ 161365 h 922020"/>
              <a:gd name="connsiteX2" fmla="*/ 6104965 w 8164158"/>
              <a:gd name="connsiteY2" fmla="*/ 0 h 922020"/>
              <a:gd name="connsiteX3" fmla="*/ 7706958 w 8164158"/>
              <a:gd name="connsiteY3" fmla="*/ 7620 h 922020"/>
              <a:gd name="connsiteX4" fmla="*/ 8164158 w 8164158"/>
              <a:gd name="connsiteY4" fmla="*/ 464820 h 922020"/>
              <a:gd name="connsiteX5" fmla="*/ 7706958 w 8164158"/>
              <a:gd name="connsiteY5" fmla="*/ 922020 h 922020"/>
              <a:gd name="connsiteX6" fmla="*/ 10758 w 8164158"/>
              <a:gd name="connsiteY6" fmla="*/ 922020 h 922020"/>
              <a:gd name="connsiteX7" fmla="*/ 0 w 8164158"/>
              <a:gd name="connsiteY7" fmla="*/ 179742 h 922020"/>
              <a:gd name="connsiteX0" fmla="*/ 11544 w 8153400"/>
              <a:gd name="connsiteY0" fmla="*/ 139597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1544 w 8153400"/>
              <a:gd name="connsiteY7" fmla="*/ 139597 h 922020"/>
              <a:gd name="connsiteX0" fmla="*/ 2623 w 8153400"/>
              <a:gd name="connsiteY0" fmla="*/ 170821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2623 w 8153400"/>
              <a:gd name="connsiteY7" fmla="*/ 170821 h 922020"/>
              <a:gd name="connsiteX0" fmla="*/ 7083 w 8153400"/>
              <a:gd name="connsiteY0" fmla="*/ 157439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7083 w 8153400"/>
              <a:gd name="connsiteY7" fmla="*/ 157439 h 922020"/>
              <a:gd name="connsiteX0" fmla="*/ 138 w 8155376"/>
              <a:gd name="connsiteY0" fmla="*/ 161899 h 922020"/>
              <a:gd name="connsiteX1" fmla="*/ 6096184 w 8155376"/>
              <a:gd name="connsiteY1" fmla="*/ 161365 h 922020"/>
              <a:gd name="connsiteX2" fmla="*/ 6096183 w 8155376"/>
              <a:gd name="connsiteY2" fmla="*/ 0 h 922020"/>
              <a:gd name="connsiteX3" fmla="*/ 7698176 w 8155376"/>
              <a:gd name="connsiteY3" fmla="*/ 7620 h 922020"/>
              <a:gd name="connsiteX4" fmla="*/ 8155376 w 8155376"/>
              <a:gd name="connsiteY4" fmla="*/ 464820 h 922020"/>
              <a:gd name="connsiteX5" fmla="*/ 7698176 w 8155376"/>
              <a:gd name="connsiteY5" fmla="*/ 922020 h 922020"/>
              <a:gd name="connsiteX6" fmla="*/ 1976 w 8155376"/>
              <a:gd name="connsiteY6" fmla="*/ 922020 h 922020"/>
              <a:gd name="connsiteX7" fmla="*/ 138 w 8155376"/>
              <a:gd name="connsiteY7" fmla="*/ 161899 h 922020"/>
              <a:gd name="connsiteX0" fmla="*/ 138 w 8155376"/>
              <a:gd name="connsiteY0" fmla="*/ 157565 h 917686"/>
              <a:gd name="connsiteX1" fmla="*/ 6096184 w 8155376"/>
              <a:gd name="connsiteY1" fmla="*/ 157031 h 917686"/>
              <a:gd name="connsiteX2" fmla="*/ 6096184 w 8155376"/>
              <a:gd name="connsiteY2" fmla="*/ 0 h 917686"/>
              <a:gd name="connsiteX3" fmla="*/ 7698176 w 8155376"/>
              <a:gd name="connsiteY3" fmla="*/ 3286 h 917686"/>
              <a:gd name="connsiteX4" fmla="*/ 8155376 w 8155376"/>
              <a:gd name="connsiteY4" fmla="*/ 460486 h 917686"/>
              <a:gd name="connsiteX5" fmla="*/ 7698176 w 8155376"/>
              <a:gd name="connsiteY5" fmla="*/ 917686 h 917686"/>
              <a:gd name="connsiteX6" fmla="*/ 1976 w 8155376"/>
              <a:gd name="connsiteY6" fmla="*/ 917686 h 917686"/>
              <a:gd name="connsiteX7" fmla="*/ 138 w 8155376"/>
              <a:gd name="connsiteY7" fmla="*/ 157565 h 917686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6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2033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4557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2321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32187 h 914400"/>
              <a:gd name="connsiteX0" fmla="*/ 138 w 8155376"/>
              <a:gd name="connsiteY0" fmla="*/ 2280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28087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07226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07226 h 914400"/>
              <a:gd name="connsiteX0" fmla="*/ 138 w 8155376"/>
              <a:gd name="connsiteY0" fmla="*/ 210703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0703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07035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7035 h 914400"/>
              <a:gd name="connsiteX0" fmla="*/ 2769 w 8153400"/>
              <a:gd name="connsiteY0" fmla="*/ 209416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9416 h 914400"/>
              <a:gd name="connsiteX0" fmla="*/ 2769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4654 h 914400"/>
              <a:gd name="connsiteX0" fmla="*/ 0 w 8155017"/>
              <a:gd name="connsiteY0" fmla="*/ 204654 h 914400"/>
              <a:gd name="connsiteX1" fmla="*/ 6095825 w 8155017"/>
              <a:gd name="connsiteY1" fmla="*/ 214269 h 914400"/>
              <a:gd name="connsiteX2" fmla="*/ 6096479 w 8155017"/>
              <a:gd name="connsiteY2" fmla="*/ 1047 h 914400"/>
              <a:gd name="connsiteX3" fmla="*/ 7697817 w 8155017"/>
              <a:gd name="connsiteY3" fmla="*/ 0 h 914400"/>
              <a:gd name="connsiteX4" fmla="*/ 8155017 w 8155017"/>
              <a:gd name="connsiteY4" fmla="*/ 457200 h 914400"/>
              <a:gd name="connsiteX5" fmla="*/ 7697817 w 8155017"/>
              <a:gd name="connsiteY5" fmla="*/ 914400 h 914400"/>
              <a:gd name="connsiteX6" fmla="*/ 1617 w 8155017"/>
              <a:gd name="connsiteY6" fmla="*/ 914400 h 914400"/>
              <a:gd name="connsiteX7" fmla="*/ 0 w 8155017"/>
              <a:gd name="connsiteY7" fmla="*/ 204654 h 914400"/>
              <a:gd name="connsiteX0" fmla="*/ 575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4400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17533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7533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53401" h="914400">
                <a:moveTo>
                  <a:pt x="576" y="214957"/>
                </a:moveTo>
                <a:lnTo>
                  <a:pt x="6094209" y="214269"/>
                </a:lnTo>
                <a:cubicBezTo>
                  <a:pt x="6093667" y="163370"/>
                  <a:pt x="6095405" y="51946"/>
                  <a:pt x="6094863" y="1047"/>
                </a:cubicBezTo>
                <a:lnTo>
                  <a:pt x="7696201" y="0"/>
                </a:lnTo>
                <a:lnTo>
                  <a:pt x="8153401" y="457200"/>
                </a:lnTo>
                <a:lnTo>
                  <a:pt x="7696201" y="914400"/>
                </a:lnTo>
                <a:lnTo>
                  <a:pt x="0" y="912019"/>
                </a:lnTo>
                <a:cubicBezTo>
                  <a:pt x="874" y="661619"/>
                  <a:pt x="2114" y="213831"/>
                  <a:pt x="576" y="214957"/>
                </a:cubicBezTo>
                <a:close/>
              </a:path>
            </a:pathLst>
          </a:custGeom>
          <a:solidFill>
            <a:srgbClr val="0B385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HelveticaNeueLT Pro 45 Lt" pitchFamily="34" charset="0"/>
            </a:endParaRPr>
          </a:p>
        </p:txBody>
      </p:sp>
      <p:grpSp>
        <p:nvGrpSpPr>
          <p:cNvPr id="53" name="Icon"/>
          <p:cNvGrpSpPr/>
          <p:nvPr/>
        </p:nvGrpSpPr>
        <p:grpSpPr>
          <a:xfrm>
            <a:off x="7674557" y="214538"/>
            <a:ext cx="685800" cy="685800"/>
            <a:chOff x="7685531" y="228600"/>
            <a:chExt cx="685800" cy="685800"/>
          </a:xfrm>
        </p:grpSpPr>
        <p:sp>
          <p:nvSpPr>
            <p:cNvPr id="54" name="Icon Oval"/>
            <p:cNvSpPr/>
            <p:nvPr/>
          </p:nvSpPr>
          <p:spPr>
            <a:xfrm>
              <a:off x="7685531" y="228600"/>
              <a:ext cx="685800" cy="685800"/>
            </a:xfrm>
            <a:prstGeom prst="ellipse">
              <a:avLst/>
            </a:prstGeom>
            <a:solidFill>
              <a:srgbClr val="0B385D"/>
            </a:solidFill>
            <a:ln w="6350">
              <a:solidFill>
                <a:srgbClr val="262626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latin typeface="Cambria" pitchFamily="18" charset="0"/>
              </a:endParaRPr>
            </a:p>
          </p:txBody>
        </p:sp>
        <p:pic>
          <p:nvPicPr>
            <p:cNvPr id="55" name="Icon Pictur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2687" y="306858"/>
              <a:ext cx="471963" cy="495999"/>
            </a:xfrm>
            <a:prstGeom prst="rect">
              <a:avLst/>
            </a:prstGeom>
          </p:spPr>
        </p:pic>
      </p:grpSp>
      <p:sp>
        <p:nvSpPr>
          <p:cNvPr id="56" name="Title"/>
          <p:cNvSpPr>
            <a:spLocks noGrp="1"/>
          </p:cNvSpPr>
          <p:nvPr>
            <p:ph type="title"/>
          </p:nvPr>
        </p:nvSpPr>
        <p:spPr>
          <a:xfrm>
            <a:off x="1493978" y="342900"/>
            <a:ext cx="6156044" cy="640080"/>
          </a:xfrm>
        </p:spPr>
        <p:txBody>
          <a:bodyPr>
            <a:normAutofit/>
          </a:bodyPr>
          <a:lstStyle>
            <a:lvl1pPr>
              <a:defRPr sz="3600">
                <a:pattFill prst="pct5">
                  <a:fgClr>
                    <a:schemeClr val="bg1">
                      <a:lumMod val="95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grpSp>
        <p:nvGrpSpPr>
          <p:cNvPr id="2" name="Header"/>
          <p:cNvGrpSpPr/>
          <p:nvPr/>
        </p:nvGrpSpPr>
        <p:grpSpPr>
          <a:xfrm>
            <a:off x="85053" y="-15017"/>
            <a:ext cx="6447979" cy="323165"/>
            <a:chOff x="85053" y="-15017"/>
            <a:chExt cx="6447979" cy="323166"/>
          </a:xfrm>
        </p:grpSpPr>
        <p:grpSp>
          <p:nvGrpSpPr>
            <p:cNvPr id="43" name="Group 42"/>
            <p:cNvGrpSpPr/>
            <p:nvPr/>
          </p:nvGrpSpPr>
          <p:grpSpPr>
            <a:xfrm>
              <a:off x="1389404" y="33251"/>
              <a:ext cx="4095231" cy="228928"/>
              <a:chOff x="1389404" y="43781"/>
              <a:chExt cx="4095231" cy="228928"/>
            </a:xfrm>
          </p:grpSpPr>
          <p:cxnSp>
            <p:nvCxnSpPr>
              <p:cNvPr id="44" name="Straight Connector Gold"/>
              <p:cNvCxnSpPr/>
              <p:nvPr/>
            </p:nvCxnSpPr>
            <p:spPr>
              <a:xfrm flipV="1">
                <a:off x="1389404" y="43781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Gold"/>
              <p:cNvCxnSpPr/>
              <p:nvPr/>
            </p:nvCxnSpPr>
            <p:spPr>
              <a:xfrm flipV="1">
                <a:off x="2452266" y="43781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Gold"/>
              <p:cNvCxnSpPr/>
              <p:nvPr/>
            </p:nvCxnSpPr>
            <p:spPr>
              <a:xfrm flipV="1">
                <a:off x="5484635" y="44109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Gold"/>
              <p:cNvCxnSpPr/>
              <p:nvPr/>
            </p:nvCxnSpPr>
            <p:spPr>
              <a:xfrm flipV="1">
                <a:off x="3366666" y="43781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Header 5"/>
            <p:cNvSpPr txBox="1"/>
            <p:nvPr/>
          </p:nvSpPr>
          <p:spPr>
            <a:xfrm>
              <a:off x="5612844" y="-15017"/>
              <a:ext cx="920188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Wrap-up</a:t>
              </a:r>
            </a:p>
          </p:txBody>
        </p:sp>
        <p:sp>
          <p:nvSpPr>
            <p:cNvPr id="48" name="TextBox Header 4"/>
            <p:cNvSpPr txBox="1"/>
            <p:nvPr/>
          </p:nvSpPr>
          <p:spPr>
            <a:xfrm>
              <a:off x="3480261" y="-15017"/>
              <a:ext cx="1934890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Current/Future</a:t>
              </a:r>
              <a:r>
                <a:rPr lang="en-US" sz="1500" baseline="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 Work</a:t>
              </a:r>
              <a:endParaRPr lang="en-US" sz="1500" dirty="0">
                <a:solidFill>
                  <a:srgbClr val="DEB406"/>
                </a:solidFill>
                <a:latin typeface="Arial" panose="020B0604020202020204" pitchFamily="34" charset="0"/>
                <a:ea typeface="Galaxie Polaris Condensed Book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Header 3"/>
            <p:cNvSpPr txBox="1"/>
            <p:nvPr/>
          </p:nvSpPr>
          <p:spPr>
            <a:xfrm>
              <a:off x="2574606" y="-15017"/>
              <a:ext cx="688010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Medium" pitchFamily="2" charset="0"/>
                  <a:cs typeface="Arial" panose="020B0604020202020204" pitchFamily="34" charset="0"/>
                </a:rPr>
                <a:t>Fraud</a:t>
              </a:r>
            </a:p>
          </p:txBody>
        </p:sp>
        <p:sp>
          <p:nvSpPr>
            <p:cNvPr id="41" name="TextBox Header 2"/>
            <p:cNvSpPr txBox="1"/>
            <p:nvPr/>
          </p:nvSpPr>
          <p:spPr>
            <a:xfrm>
              <a:off x="1507809" y="-15017"/>
              <a:ext cx="870751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Medium" pitchFamily="2" charset="0"/>
                  <a:cs typeface="Arial" panose="020B0604020202020204" pitchFamily="34" charset="0"/>
                </a:rPr>
                <a:t>Ecology</a:t>
              </a:r>
            </a:p>
          </p:txBody>
        </p:sp>
        <p:sp>
          <p:nvSpPr>
            <p:cNvPr id="42" name="TextBox Header 1"/>
            <p:cNvSpPr txBox="1"/>
            <p:nvPr/>
          </p:nvSpPr>
          <p:spPr>
            <a:xfrm>
              <a:off x="85053" y="-15017"/>
              <a:ext cx="1191353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Introduction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7076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rrent/Future Work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utton Next">
            <a:hlinkClick r:id="" action="ppaction://hlinkshowjump?jump=nextslide" highlightClick="1"/>
          </p:cNvPr>
          <p:cNvSpPr/>
          <p:nvPr/>
        </p:nvSpPr>
        <p:spPr>
          <a:xfrm>
            <a:off x="8621396" y="5312834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2" name="Button Prev">
            <a:hlinkClick r:id="" action="ppaction://hlinkshowjump?jump=previousslide" highlightClick="1"/>
          </p:cNvPr>
          <p:cNvSpPr/>
          <p:nvPr/>
        </p:nvSpPr>
        <p:spPr>
          <a:xfrm>
            <a:off x="8243452" y="5312833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5" name="Button Next Chevron"/>
          <p:cNvSpPr/>
          <p:nvPr/>
        </p:nvSpPr>
        <p:spPr>
          <a:xfrm>
            <a:off x="8717371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13" name="Button Prev Chevron"/>
          <p:cNvSpPr/>
          <p:nvPr/>
        </p:nvSpPr>
        <p:spPr>
          <a:xfrm flipH="1">
            <a:off x="8339429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7ADC-7C98-DF49-9D02-2C04F8AC6BEF}" type="datetime1">
              <a:rPr lang="en-US" smtClean="0"/>
              <a:t>2/10/20</a:t>
            </a:fld>
            <a:endParaRPr lang="en-US"/>
          </a:p>
        </p:txBody>
      </p:sp>
      <p:sp>
        <p:nvSpPr>
          <p:cNvPr id="8" name="Slide Number Pentagon"/>
          <p:cNvSpPr/>
          <p:nvPr/>
        </p:nvSpPr>
        <p:spPr>
          <a:xfrm>
            <a:off x="1" y="5307106"/>
            <a:ext cx="395461" cy="293594"/>
          </a:xfrm>
          <a:prstGeom prst="homePlate">
            <a:avLst>
              <a:gd name="adj" fmla="val 36002"/>
            </a:avLst>
          </a:prstGeom>
          <a:solidFill>
            <a:srgbClr val="DEB40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solidFill>
                <a:srgbClr val="0B385D"/>
              </a:solidFill>
              <a:latin typeface="Galaxie Polaris Condensed Bold" pitchFamily="2" charset="0"/>
              <a:ea typeface="Galaxie Polaris Condensed Bold" pitchFamily="2" charset="0"/>
              <a:cs typeface="Galaxie Polaris Condensed Bold" pitchFamily="2" charset="0"/>
            </a:endParaRP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>
            <a:lvl1pPr>
              <a:defRPr sz="1100"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5A89BE7-9C09-B54B-AE00-F932879BA7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3924036"/>
          </a:xfrm>
        </p:spPr>
        <p:txBody>
          <a:bodyPr/>
          <a:lstStyle>
            <a:lvl1pPr marL="206360" indent="-206360">
              <a:buClr>
                <a:srgbClr val="DEB406"/>
              </a:buClr>
              <a:buSzPct val="70000"/>
              <a:buFontTx/>
              <a:buBlip>
                <a:blip r:embed="rId2"/>
              </a:buBlip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19081" indent="-247633"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58" name="Arrow Gold"/>
          <p:cNvSpPr/>
          <p:nvPr/>
        </p:nvSpPr>
        <p:spPr>
          <a:xfrm>
            <a:off x="-76200" y="103709"/>
            <a:ext cx="8915400" cy="914400"/>
          </a:xfrm>
          <a:custGeom>
            <a:avLst/>
            <a:gdLst>
              <a:gd name="connsiteX0" fmla="*/ 0 w 8153400"/>
              <a:gd name="connsiteY0" fmla="*/ 0 h 914400"/>
              <a:gd name="connsiteX1" fmla="*/ 7696200 w 8153400"/>
              <a:gd name="connsiteY1" fmla="*/ 0 h 914400"/>
              <a:gd name="connsiteX2" fmla="*/ 8153400 w 8153400"/>
              <a:gd name="connsiteY2" fmla="*/ 457200 h 914400"/>
              <a:gd name="connsiteX3" fmla="*/ 7696200 w 8153400"/>
              <a:gd name="connsiteY3" fmla="*/ 914400 h 914400"/>
              <a:gd name="connsiteX4" fmla="*/ 0 w 8153400"/>
              <a:gd name="connsiteY4" fmla="*/ 914400 h 914400"/>
              <a:gd name="connsiteX5" fmla="*/ 0 w 8153400"/>
              <a:gd name="connsiteY5" fmla="*/ 0 h 91440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7696200 w 8153400"/>
              <a:gd name="connsiteY2" fmla="*/ 7620 h 922020"/>
              <a:gd name="connsiteX3" fmla="*/ 8153400 w 8153400"/>
              <a:gd name="connsiteY3" fmla="*/ 464820 h 922020"/>
              <a:gd name="connsiteX4" fmla="*/ 7696200 w 8153400"/>
              <a:gd name="connsiteY4" fmla="*/ 922020 h 922020"/>
              <a:gd name="connsiteX5" fmla="*/ 0 w 8153400"/>
              <a:gd name="connsiteY5" fmla="*/ 922020 h 922020"/>
              <a:gd name="connsiteX6" fmla="*/ 0 w 8153400"/>
              <a:gd name="connsiteY6" fmla="*/ 7620 h 92202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53400"/>
              <a:gd name="connsiteY0" fmla="*/ 7620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85673"/>
              <a:gd name="connsiteY0" fmla="*/ 136712 h 922020"/>
              <a:gd name="connsiteX1" fmla="*/ 6126481 w 8185673"/>
              <a:gd name="connsiteY1" fmla="*/ 161365 h 922020"/>
              <a:gd name="connsiteX2" fmla="*/ 6126480 w 8185673"/>
              <a:gd name="connsiteY2" fmla="*/ 0 h 922020"/>
              <a:gd name="connsiteX3" fmla="*/ 7728473 w 8185673"/>
              <a:gd name="connsiteY3" fmla="*/ 7620 h 922020"/>
              <a:gd name="connsiteX4" fmla="*/ 8185673 w 8185673"/>
              <a:gd name="connsiteY4" fmla="*/ 464820 h 922020"/>
              <a:gd name="connsiteX5" fmla="*/ 7728473 w 8185673"/>
              <a:gd name="connsiteY5" fmla="*/ 922020 h 922020"/>
              <a:gd name="connsiteX6" fmla="*/ 32273 w 8185673"/>
              <a:gd name="connsiteY6" fmla="*/ 922020 h 922020"/>
              <a:gd name="connsiteX7" fmla="*/ 0 w 8185673"/>
              <a:gd name="connsiteY7" fmla="*/ 136712 h 922020"/>
              <a:gd name="connsiteX0" fmla="*/ 10757 w 8153400"/>
              <a:gd name="connsiteY0" fmla="*/ 168985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0757 w 8153400"/>
              <a:gd name="connsiteY7" fmla="*/ 168985 h 922020"/>
              <a:gd name="connsiteX0" fmla="*/ 0 w 8164158"/>
              <a:gd name="connsiteY0" fmla="*/ 179742 h 922020"/>
              <a:gd name="connsiteX1" fmla="*/ 6104966 w 8164158"/>
              <a:gd name="connsiteY1" fmla="*/ 161365 h 922020"/>
              <a:gd name="connsiteX2" fmla="*/ 6104965 w 8164158"/>
              <a:gd name="connsiteY2" fmla="*/ 0 h 922020"/>
              <a:gd name="connsiteX3" fmla="*/ 7706958 w 8164158"/>
              <a:gd name="connsiteY3" fmla="*/ 7620 h 922020"/>
              <a:gd name="connsiteX4" fmla="*/ 8164158 w 8164158"/>
              <a:gd name="connsiteY4" fmla="*/ 464820 h 922020"/>
              <a:gd name="connsiteX5" fmla="*/ 7706958 w 8164158"/>
              <a:gd name="connsiteY5" fmla="*/ 922020 h 922020"/>
              <a:gd name="connsiteX6" fmla="*/ 10758 w 8164158"/>
              <a:gd name="connsiteY6" fmla="*/ 922020 h 922020"/>
              <a:gd name="connsiteX7" fmla="*/ 0 w 8164158"/>
              <a:gd name="connsiteY7" fmla="*/ 179742 h 922020"/>
              <a:gd name="connsiteX0" fmla="*/ 11544 w 8153400"/>
              <a:gd name="connsiteY0" fmla="*/ 139597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1544 w 8153400"/>
              <a:gd name="connsiteY7" fmla="*/ 139597 h 922020"/>
              <a:gd name="connsiteX0" fmla="*/ 2623 w 8153400"/>
              <a:gd name="connsiteY0" fmla="*/ 170821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2623 w 8153400"/>
              <a:gd name="connsiteY7" fmla="*/ 170821 h 922020"/>
              <a:gd name="connsiteX0" fmla="*/ 7083 w 8153400"/>
              <a:gd name="connsiteY0" fmla="*/ 157439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7083 w 8153400"/>
              <a:gd name="connsiteY7" fmla="*/ 157439 h 922020"/>
              <a:gd name="connsiteX0" fmla="*/ 138 w 8155376"/>
              <a:gd name="connsiteY0" fmla="*/ 161899 h 922020"/>
              <a:gd name="connsiteX1" fmla="*/ 6096184 w 8155376"/>
              <a:gd name="connsiteY1" fmla="*/ 161365 h 922020"/>
              <a:gd name="connsiteX2" fmla="*/ 6096183 w 8155376"/>
              <a:gd name="connsiteY2" fmla="*/ 0 h 922020"/>
              <a:gd name="connsiteX3" fmla="*/ 7698176 w 8155376"/>
              <a:gd name="connsiteY3" fmla="*/ 7620 h 922020"/>
              <a:gd name="connsiteX4" fmla="*/ 8155376 w 8155376"/>
              <a:gd name="connsiteY4" fmla="*/ 464820 h 922020"/>
              <a:gd name="connsiteX5" fmla="*/ 7698176 w 8155376"/>
              <a:gd name="connsiteY5" fmla="*/ 922020 h 922020"/>
              <a:gd name="connsiteX6" fmla="*/ 1976 w 8155376"/>
              <a:gd name="connsiteY6" fmla="*/ 922020 h 922020"/>
              <a:gd name="connsiteX7" fmla="*/ 138 w 8155376"/>
              <a:gd name="connsiteY7" fmla="*/ 161899 h 922020"/>
              <a:gd name="connsiteX0" fmla="*/ 138 w 8155376"/>
              <a:gd name="connsiteY0" fmla="*/ 157565 h 917686"/>
              <a:gd name="connsiteX1" fmla="*/ 6096184 w 8155376"/>
              <a:gd name="connsiteY1" fmla="*/ 157031 h 917686"/>
              <a:gd name="connsiteX2" fmla="*/ 6096184 w 8155376"/>
              <a:gd name="connsiteY2" fmla="*/ 0 h 917686"/>
              <a:gd name="connsiteX3" fmla="*/ 7698176 w 8155376"/>
              <a:gd name="connsiteY3" fmla="*/ 3286 h 917686"/>
              <a:gd name="connsiteX4" fmla="*/ 8155376 w 8155376"/>
              <a:gd name="connsiteY4" fmla="*/ 460486 h 917686"/>
              <a:gd name="connsiteX5" fmla="*/ 7698176 w 8155376"/>
              <a:gd name="connsiteY5" fmla="*/ 917686 h 917686"/>
              <a:gd name="connsiteX6" fmla="*/ 1976 w 8155376"/>
              <a:gd name="connsiteY6" fmla="*/ 917686 h 917686"/>
              <a:gd name="connsiteX7" fmla="*/ 138 w 8155376"/>
              <a:gd name="connsiteY7" fmla="*/ 157565 h 917686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6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2033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4557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2321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32187 h 914400"/>
              <a:gd name="connsiteX0" fmla="*/ 138 w 8155376"/>
              <a:gd name="connsiteY0" fmla="*/ 2280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28087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07226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07226 h 914400"/>
              <a:gd name="connsiteX0" fmla="*/ 138 w 8155376"/>
              <a:gd name="connsiteY0" fmla="*/ 210703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0703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07035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7035 h 914400"/>
              <a:gd name="connsiteX0" fmla="*/ 2769 w 8153400"/>
              <a:gd name="connsiteY0" fmla="*/ 209416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9416 h 914400"/>
              <a:gd name="connsiteX0" fmla="*/ 2769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4654 h 914400"/>
              <a:gd name="connsiteX0" fmla="*/ 0 w 8155017"/>
              <a:gd name="connsiteY0" fmla="*/ 204654 h 914400"/>
              <a:gd name="connsiteX1" fmla="*/ 6095825 w 8155017"/>
              <a:gd name="connsiteY1" fmla="*/ 214269 h 914400"/>
              <a:gd name="connsiteX2" fmla="*/ 6096479 w 8155017"/>
              <a:gd name="connsiteY2" fmla="*/ 1047 h 914400"/>
              <a:gd name="connsiteX3" fmla="*/ 7697817 w 8155017"/>
              <a:gd name="connsiteY3" fmla="*/ 0 h 914400"/>
              <a:gd name="connsiteX4" fmla="*/ 8155017 w 8155017"/>
              <a:gd name="connsiteY4" fmla="*/ 457200 h 914400"/>
              <a:gd name="connsiteX5" fmla="*/ 7697817 w 8155017"/>
              <a:gd name="connsiteY5" fmla="*/ 914400 h 914400"/>
              <a:gd name="connsiteX6" fmla="*/ 1617 w 8155017"/>
              <a:gd name="connsiteY6" fmla="*/ 914400 h 914400"/>
              <a:gd name="connsiteX7" fmla="*/ 0 w 8155017"/>
              <a:gd name="connsiteY7" fmla="*/ 204654 h 914400"/>
              <a:gd name="connsiteX0" fmla="*/ 575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4400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17533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7533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53401" h="914400">
                <a:moveTo>
                  <a:pt x="576" y="214957"/>
                </a:moveTo>
                <a:lnTo>
                  <a:pt x="6094209" y="214269"/>
                </a:lnTo>
                <a:cubicBezTo>
                  <a:pt x="6093667" y="163370"/>
                  <a:pt x="6095405" y="51946"/>
                  <a:pt x="6094863" y="1047"/>
                </a:cubicBezTo>
                <a:lnTo>
                  <a:pt x="7696201" y="0"/>
                </a:lnTo>
                <a:lnTo>
                  <a:pt x="8153401" y="457200"/>
                </a:lnTo>
                <a:lnTo>
                  <a:pt x="7696201" y="914400"/>
                </a:lnTo>
                <a:lnTo>
                  <a:pt x="0" y="912019"/>
                </a:lnTo>
                <a:cubicBezTo>
                  <a:pt x="874" y="661619"/>
                  <a:pt x="2114" y="213831"/>
                  <a:pt x="576" y="214957"/>
                </a:cubicBezTo>
                <a:close/>
              </a:path>
            </a:pathLst>
          </a:custGeom>
          <a:solidFill>
            <a:srgbClr val="0B385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HelveticaNeueLT Pro 45 Lt" pitchFamily="34" charset="0"/>
            </a:endParaRPr>
          </a:p>
        </p:txBody>
      </p:sp>
      <p:grpSp>
        <p:nvGrpSpPr>
          <p:cNvPr id="54" name="Icon"/>
          <p:cNvGrpSpPr/>
          <p:nvPr/>
        </p:nvGrpSpPr>
        <p:grpSpPr>
          <a:xfrm>
            <a:off x="7663888" y="214538"/>
            <a:ext cx="685800" cy="685800"/>
            <a:chOff x="7685531" y="228600"/>
            <a:chExt cx="685800" cy="685800"/>
          </a:xfrm>
        </p:grpSpPr>
        <p:sp>
          <p:nvSpPr>
            <p:cNvPr id="55" name="Icon Oval"/>
            <p:cNvSpPr/>
            <p:nvPr/>
          </p:nvSpPr>
          <p:spPr>
            <a:xfrm>
              <a:off x="7685531" y="228600"/>
              <a:ext cx="685800" cy="685800"/>
            </a:xfrm>
            <a:prstGeom prst="ellipse">
              <a:avLst/>
            </a:prstGeom>
            <a:solidFill>
              <a:srgbClr val="0B385D"/>
            </a:solidFill>
            <a:ln w="6350">
              <a:solidFill>
                <a:srgbClr val="262626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latin typeface="Cambria" pitchFamily="18" charset="0"/>
              </a:endParaRPr>
            </a:p>
          </p:txBody>
        </p:sp>
        <p:pic>
          <p:nvPicPr>
            <p:cNvPr id="56" name="Icon Pictur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67150" y="309009"/>
              <a:ext cx="493714" cy="496000"/>
            </a:xfrm>
            <a:prstGeom prst="rect">
              <a:avLst/>
            </a:prstGeom>
          </p:spPr>
        </p:pic>
      </p:grpSp>
      <p:sp>
        <p:nvSpPr>
          <p:cNvPr id="57" name="Title"/>
          <p:cNvSpPr>
            <a:spLocks noGrp="1"/>
          </p:cNvSpPr>
          <p:nvPr>
            <p:ph type="title"/>
          </p:nvPr>
        </p:nvSpPr>
        <p:spPr>
          <a:xfrm>
            <a:off x="1493978" y="342900"/>
            <a:ext cx="6156044" cy="640080"/>
          </a:xfrm>
        </p:spPr>
        <p:txBody>
          <a:bodyPr>
            <a:normAutofit/>
          </a:bodyPr>
          <a:lstStyle>
            <a:lvl1pPr>
              <a:defRPr sz="3600">
                <a:pattFill prst="pct5">
                  <a:fgClr>
                    <a:schemeClr val="bg1">
                      <a:lumMod val="95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grpSp>
        <p:nvGrpSpPr>
          <p:cNvPr id="2" name="Header"/>
          <p:cNvGrpSpPr/>
          <p:nvPr/>
        </p:nvGrpSpPr>
        <p:grpSpPr>
          <a:xfrm>
            <a:off x="85053" y="-15017"/>
            <a:ext cx="6447979" cy="323165"/>
            <a:chOff x="85053" y="-15017"/>
            <a:chExt cx="6447979" cy="323166"/>
          </a:xfrm>
        </p:grpSpPr>
        <p:grpSp>
          <p:nvGrpSpPr>
            <p:cNvPr id="30" name="Group 29"/>
            <p:cNvGrpSpPr/>
            <p:nvPr/>
          </p:nvGrpSpPr>
          <p:grpSpPr>
            <a:xfrm>
              <a:off x="1389404" y="33251"/>
              <a:ext cx="4095231" cy="228928"/>
              <a:chOff x="1389404" y="43781"/>
              <a:chExt cx="4095231" cy="228928"/>
            </a:xfrm>
          </p:grpSpPr>
          <p:cxnSp>
            <p:nvCxnSpPr>
              <p:cNvPr id="45" name="Straight Connector Gold"/>
              <p:cNvCxnSpPr/>
              <p:nvPr/>
            </p:nvCxnSpPr>
            <p:spPr>
              <a:xfrm flipV="1">
                <a:off x="3366666" y="43781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Gold"/>
              <p:cNvCxnSpPr/>
              <p:nvPr/>
            </p:nvCxnSpPr>
            <p:spPr>
              <a:xfrm flipV="1">
                <a:off x="5484635" y="44109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Gold"/>
              <p:cNvCxnSpPr/>
              <p:nvPr/>
            </p:nvCxnSpPr>
            <p:spPr>
              <a:xfrm flipV="1">
                <a:off x="2452266" y="43781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Gold"/>
              <p:cNvCxnSpPr/>
              <p:nvPr/>
            </p:nvCxnSpPr>
            <p:spPr>
              <a:xfrm flipV="1">
                <a:off x="1389404" y="43781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Header 5"/>
            <p:cNvSpPr txBox="1"/>
            <p:nvPr/>
          </p:nvSpPr>
          <p:spPr>
            <a:xfrm>
              <a:off x="5612844" y="-15017"/>
              <a:ext cx="920188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Wrap-up</a:t>
              </a:r>
            </a:p>
          </p:txBody>
        </p:sp>
        <p:sp>
          <p:nvSpPr>
            <p:cNvPr id="46" name="TextBox Header 4"/>
            <p:cNvSpPr txBox="1"/>
            <p:nvPr/>
          </p:nvSpPr>
          <p:spPr>
            <a:xfrm>
              <a:off x="3480260" y="-15017"/>
              <a:ext cx="1934890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Medium" pitchFamily="2" charset="0"/>
                  <a:cs typeface="Arial" panose="020B0604020202020204" pitchFamily="34" charset="0"/>
                </a:rPr>
                <a:t>Current/Future</a:t>
              </a:r>
              <a:r>
                <a:rPr lang="en-US" sz="1500" baseline="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Medium" pitchFamily="2" charset="0"/>
                  <a:cs typeface="Arial" panose="020B0604020202020204" pitchFamily="34" charset="0"/>
                </a:rPr>
                <a:t> Work</a:t>
              </a:r>
              <a:endParaRPr lang="en-US" sz="1500" dirty="0">
                <a:solidFill>
                  <a:srgbClr val="DEB406"/>
                </a:solidFill>
                <a:latin typeface="Arial" panose="020B0604020202020204" pitchFamily="34" charset="0"/>
                <a:ea typeface="Galaxie Polaris Condensed Medium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Header 3"/>
            <p:cNvSpPr txBox="1"/>
            <p:nvPr/>
          </p:nvSpPr>
          <p:spPr>
            <a:xfrm>
              <a:off x="2574608" y="-15017"/>
              <a:ext cx="688010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Fraud</a:t>
              </a:r>
            </a:p>
          </p:txBody>
        </p:sp>
        <p:sp>
          <p:nvSpPr>
            <p:cNvPr id="28" name="TextBox Header 2"/>
            <p:cNvSpPr txBox="1"/>
            <p:nvPr/>
          </p:nvSpPr>
          <p:spPr>
            <a:xfrm>
              <a:off x="1507809" y="-15017"/>
              <a:ext cx="870751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Ecology</a:t>
              </a:r>
            </a:p>
          </p:txBody>
        </p:sp>
        <p:sp>
          <p:nvSpPr>
            <p:cNvPr id="29" name="TextBox Header 1"/>
            <p:cNvSpPr txBox="1"/>
            <p:nvPr/>
          </p:nvSpPr>
          <p:spPr>
            <a:xfrm>
              <a:off x="85053" y="-15017"/>
              <a:ext cx="1191353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Introduction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7411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rap-Up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utton Next">
            <a:hlinkClick r:id="" action="ppaction://hlinkshowjump?jump=nextslide" highlightClick="1"/>
          </p:cNvPr>
          <p:cNvSpPr/>
          <p:nvPr/>
        </p:nvSpPr>
        <p:spPr>
          <a:xfrm>
            <a:off x="8621396" y="5312834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2" name="Button Prev">
            <a:hlinkClick r:id="" action="ppaction://hlinkshowjump?jump=previousslide" highlightClick="1"/>
          </p:cNvPr>
          <p:cNvSpPr/>
          <p:nvPr/>
        </p:nvSpPr>
        <p:spPr>
          <a:xfrm>
            <a:off x="8243452" y="5312833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5" name="Button Next Chevron"/>
          <p:cNvSpPr/>
          <p:nvPr/>
        </p:nvSpPr>
        <p:spPr>
          <a:xfrm>
            <a:off x="8717371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13" name="Button Prev Chevron"/>
          <p:cNvSpPr/>
          <p:nvPr/>
        </p:nvSpPr>
        <p:spPr>
          <a:xfrm flipH="1">
            <a:off x="8339429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8F545-B31F-634A-B46B-00A4658DC5F8}" type="datetime1">
              <a:rPr lang="en-US" smtClean="0"/>
              <a:t>2/10/20</a:t>
            </a:fld>
            <a:endParaRPr lang="en-US"/>
          </a:p>
        </p:txBody>
      </p:sp>
      <p:sp>
        <p:nvSpPr>
          <p:cNvPr id="8" name="Slide Number Pentagon"/>
          <p:cNvSpPr/>
          <p:nvPr/>
        </p:nvSpPr>
        <p:spPr>
          <a:xfrm>
            <a:off x="1" y="5307106"/>
            <a:ext cx="395461" cy="293594"/>
          </a:xfrm>
          <a:prstGeom prst="homePlate">
            <a:avLst>
              <a:gd name="adj" fmla="val 36002"/>
            </a:avLst>
          </a:prstGeom>
          <a:solidFill>
            <a:srgbClr val="DEB40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solidFill>
                <a:srgbClr val="0B385D"/>
              </a:solidFill>
              <a:latin typeface="Galaxie Polaris Condensed Bold" pitchFamily="2" charset="0"/>
              <a:ea typeface="Galaxie Polaris Condensed Bold" pitchFamily="2" charset="0"/>
              <a:cs typeface="Galaxie Polaris Condensed Bold" pitchFamily="2" charset="0"/>
            </a:endParaRP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>
            <a:lvl1pPr>
              <a:defRPr sz="1100"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5A89BE7-9C09-B54B-AE00-F932879BA7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3924036"/>
          </a:xfrm>
        </p:spPr>
        <p:txBody>
          <a:bodyPr/>
          <a:lstStyle>
            <a:lvl1pPr marL="206360" indent="-206360">
              <a:buClr>
                <a:srgbClr val="DEB406"/>
              </a:buClr>
              <a:buSzPct val="70000"/>
              <a:buFontTx/>
              <a:buBlip>
                <a:blip r:embed="rId2"/>
              </a:buBlip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19081" indent="-247633"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58" name="Arrow Gold"/>
          <p:cNvSpPr/>
          <p:nvPr/>
        </p:nvSpPr>
        <p:spPr>
          <a:xfrm>
            <a:off x="-76200" y="103709"/>
            <a:ext cx="8915400" cy="914400"/>
          </a:xfrm>
          <a:custGeom>
            <a:avLst/>
            <a:gdLst>
              <a:gd name="connsiteX0" fmla="*/ 0 w 8153400"/>
              <a:gd name="connsiteY0" fmla="*/ 0 h 914400"/>
              <a:gd name="connsiteX1" fmla="*/ 7696200 w 8153400"/>
              <a:gd name="connsiteY1" fmla="*/ 0 h 914400"/>
              <a:gd name="connsiteX2" fmla="*/ 8153400 w 8153400"/>
              <a:gd name="connsiteY2" fmla="*/ 457200 h 914400"/>
              <a:gd name="connsiteX3" fmla="*/ 7696200 w 8153400"/>
              <a:gd name="connsiteY3" fmla="*/ 914400 h 914400"/>
              <a:gd name="connsiteX4" fmla="*/ 0 w 8153400"/>
              <a:gd name="connsiteY4" fmla="*/ 914400 h 914400"/>
              <a:gd name="connsiteX5" fmla="*/ 0 w 8153400"/>
              <a:gd name="connsiteY5" fmla="*/ 0 h 91440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7696200 w 8153400"/>
              <a:gd name="connsiteY2" fmla="*/ 7620 h 922020"/>
              <a:gd name="connsiteX3" fmla="*/ 8153400 w 8153400"/>
              <a:gd name="connsiteY3" fmla="*/ 464820 h 922020"/>
              <a:gd name="connsiteX4" fmla="*/ 7696200 w 8153400"/>
              <a:gd name="connsiteY4" fmla="*/ 922020 h 922020"/>
              <a:gd name="connsiteX5" fmla="*/ 0 w 8153400"/>
              <a:gd name="connsiteY5" fmla="*/ 922020 h 922020"/>
              <a:gd name="connsiteX6" fmla="*/ 0 w 8153400"/>
              <a:gd name="connsiteY6" fmla="*/ 7620 h 92202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53400"/>
              <a:gd name="connsiteY0" fmla="*/ 7620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85673"/>
              <a:gd name="connsiteY0" fmla="*/ 136712 h 922020"/>
              <a:gd name="connsiteX1" fmla="*/ 6126481 w 8185673"/>
              <a:gd name="connsiteY1" fmla="*/ 161365 h 922020"/>
              <a:gd name="connsiteX2" fmla="*/ 6126480 w 8185673"/>
              <a:gd name="connsiteY2" fmla="*/ 0 h 922020"/>
              <a:gd name="connsiteX3" fmla="*/ 7728473 w 8185673"/>
              <a:gd name="connsiteY3" fmla="*/ 7620 h 922020"/>
              <a:gd name="connsiteX4" fmla="*/ 8185673 w 8185673"/>
              <a:gd name="connsiteY4" fmla="*/ 464820 h 922020"/>
              <a:gd name="connsiteX5" fmla="*/ 7728473 w 8185673"/>
              <a:gd name="connsiteY5" fmla="*/ 922020 h 922020"/>
              <a:gd name="connsiteX6" fmla="*/ 32273 w 8185673"/>
              <a:gd name="connsiteY6" fmla="*/ 922020 h 922020"/>
              <a:gd name="connsiteX7" fmla="*/ 0 w 8185673"/>
              <a:gd name="connsiteY7" fmla="*/ 136712 h 922020"/>
              <a:gd name="connsiteX0" fmla="*/ 10757 w 8153400"/>
              <a:gd name="connsiteY0" fmla="*/ 168985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0757 w 8153400"/>
              <a:gd name="connsiteY7" fmla="*/ 168985 h 922020"/>
              <a:gd name="connsiteX0" fmla="*/ 0 w 8164158"/>
              <a:gd name="connsiteY0" fmla="*/ 179742 h 922020"/>
              <a:gd name="connsiteX1" fmla="*/ 6104966 w 8164158"/>
              <a:gd name="connsiteY1" fmla="*/ 161365 h 922020"/>
              <a:gd name="connsiteX2" fmla="*/ 6104965 w 8164158"/>
              <a:gd name="connsiteY2" fmla="*/ 0 h 922020"/>
              <a:gd name="connsiteX3" fmla="*/ 7706958 w 8164158"/>
              <a:gd name="connsiteY3" fmla="*/ 7620 h 922020"/>
              <a:gd name="connsiteX4" fmla="*/ 8164158 w 8164158"/>
              <a:gd name="connsiteY4" fmla="*/ 464820 h 922020"/>
              <a:gd name="connsiteX5" fmla="*/ 7706958 w 8164158"/>
              <a:gd name="connsiteY5" fmla="*/ 922020 h 922020"/>
              <a:gd name="connsiteX6" fmla="*/ 10758 w 8164158"/>
              <a:gd name="connsiteY6" fmla="*/ 922020 h 922020"/>
              <a:gd name="connsiteX7" fmla="*/ 0 w 8164158"/>
              <a:gd name="connsiteY7" fmla="*/ 179742 h 922020"/>
              <a:gd name="connsiteX0" fmla="*/ 11544 w 8153400"/>
              <a:gd name="connsiteY0" fmla="*/ 139597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1544 w 8153400"/>
              <a:gd name="connsiteY7" fmla="*/ 139597 h 922020"/>
              <a:gd name="connsiteX0" fmla="*/ 2623 w 8153400"/>
              <a:gd name="connsiteY0" fmla="*/ 170821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2623 w 8153400"/>
              <a:gd name="connsiteY7" fmla="*/ 170821 h 922020"/>
              <a:gd name="connsiteX0" fmla="*/ 7083 w 8153400"/>
              <a:gd name="connsiteY0" fmla="*/ 157439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7083 w 8153400"/>
              <a:gd name="connsiteY7" fmla="*/ 157439 h 922020"/>
              <a:gd name="connsiteX0" fmla="*/ 138 w 8155376"/>
              <a:gd name="connsiteY0" fmla="*/ 161899 h 922020"/>
              <a:gd name="connsiteX1" fmla="*/ 6096184 w 8155376"/>
              <a:gd name="connsiteY1" fmla="*/ 161365 h 922020"/>
              <a:gd name="connsiteX2" fmla="*/ 6096183 w 8155376"/>
              <a:gd name="connsiteY2" fmla="*/ 0 h 922020"/>
              <a:gd name="connsiteX3" fmla="*/ 7698176 w 8155376"/>
              <a:gd name="connsiteY3" fmla="*/ 7620 h 922020"/>
              <a:gd name="connsiteX4" fmla="*/ 8155376 w 8155376"/>
              <a:gd name="connsiteY4" fmla="*/ 464820 h 922020"/>
              <a:gd name="connsiteX5" fmla="*/ 7698176 w 8155376"/>
              <a:gd name="connsiteY5" fmla="*/ 922020 h 922020"/>
              <a:gd name="connsiteX6" fmla="*/ 1976 w 8155376"/>
              <a:gd name="connsiteY6" fmla="*/ 922020 h 922020"/>
              <a:gd name="connsiteX7" fmla="*/ 138 w 8155376"/>
              <a:gd name="connsiteY7" fmla="*/ 161899 h 922020"/>
              <a:gd name="connsiteX0" fmla="*/ 138 w 8155376"/>
              <a:gd name="connsiteY0" fmla="*/ 157565 h 917686"/>
              <a:gd name="connsiteX1" fmla="*/ 6096184 w 8155376"/>
              <a:gd name="connsiteY1" fmla="*/ 157031 h 917686"/>
              <a:gd name="connsiteX2" fmla="*/ 6096184 w 8155376"/>
              <a:gd name="connsiteY2" fmla="*/ 0 h 917686"/>
              <a:gd name="connsiteX3" fmla="*/ 7698176 w 8155376"/>
              <a:gd name="connsiteY3" fmla="*/ 3286 h 917686"/>
              <a:gd name="connsiteX4" fmla="*/ 8155376 w 8155376"/>
              <a:gd name="connsiteY4" fmla="*/ 460486 h 917686"/>
              <a:gd name="connsiteX5" fmla="*/ 7698176 w 8155376"/>
              <a:gd name="connsiteY5" fmla="*/ 917686 h 917686"/>
              <a:gd name="connsiteX6" fmla="*/ 1976 w 8155376"/>
              <a:gd name="connsiteY6" fmla="*/ 917686 h 917686"/>
              <a:gd name="connsiteX7" fmla="*/ 138 w 8155376"/>
              <a:gd name="connsiteY7" fmla="*/ 157565 h 917686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6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2033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4557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2321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32187 h 914400"/>
              <a:gd name="connsiteX0" fmla="*/ 138 w 8155376"/>
              <a:gd name="connsiteY0" fmla="*/ 2280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28087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07226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07226 h 914400"/>
              <a:gd name="connsiteX0" fmla="*/ 138 w 8155376"/>
              <a:gd name="connsiteY0" fmla="*/ 210703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0703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07035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7035 h 914400"/>
              <a:gd name="connsiteX0" fmla="*/ 2769 w 8153400"/>
              <a:gd name="connsiteY0" fmla="*/ 209416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9416 h 914400"/>
              <a:gd name="connsiteX0" fmla="*/ 2769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4654 h 914400"/>
              <a:gd name="connsiteX0" fmla="*/ 0 w 8155017"/>
              <a:gd name="connsiteY0" fmla="*/ 204654 h 914400"/>
              <a:gd name="connsiteX1" fmla="*/ 6095825 w 8155017"/>
              <a:gd name="connsiteY1" fmla="*/ 214269 h 914400"/>
              <a:gd name="connsiteX2" fmla="*/ 6096479 w 8155017"/>
              <a:gd name="connsiteY2" fmla="*/ 1047 h 914400"/>
              <a:gd name="connsiteX3" fmla="*/ 7697817 w 8155017"/>
              <a:gd name="connsiteY3" fmla="*/ 0 h 914400"/>
              <a:gd name="connsiteX4" fmla="*/ 8155017 w 8155017"/>
              <a:gd name="connsiteY4" fmla="*/ 457200 h 914400"/>
              <a:gd name="connsiteX5" fmla="*/ 7697817 w 8155017"/>
              <a:gd name="connsiteY5" fmla="*/ 914400 h 914400"/>
              <a:gd name="connsiteX6" fmla="*/ 1617 w 8155017"/>
              <a:gd name="connsiteY6" fmla="*/ 914400 h 914400"/>
              <a:gd name="connsiteX7" fmla="*/ 0 w 8155017"/>
              <a:gd name="connsiteY7" fmla="*/ 204654 h 914400"/>
              <a:gd name="connsiteX0" fmla="*/ 575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4400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17533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7533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53401" h="914400">
                <a:moveTo>
                  <a:pt x="576" y="214957"/>
                </a:moveTo>
                <a:lnTo>
                  <a:pt x="6094209" y="214269"/>
                </a:lnTo>
                <a:cubicBezTo>
                  <a:pt x="6093667" y="163370"/>
                  <a:pt x="6095405" y="51946"/>
                  <a:pt x="6094863" y="1047"/>
                </a:cubicBezTo>
                <a:lnTo>
                  <a:pt x="7696201" y="0"/>
                </a:lnTo>
                <a:lnTo>
                  <a:pt x="8153401" y="457200"/>
                </a:lnTo>
                <a:lnTo>
                  <a:pt x="7696201" y="914400"/>
                </a:lnTo>
                <a:lnTo>
                  <a:pt x="0" y="912019"/>
                </a:lnTo>
                <a:cubicBezTo>
                  <a:pt x="874" y="661619"/>
                  <a:pt x="2114" y="213831"/>
                  <a:pt x="576" y="214957"/>
                </a:cubicBezTo>
                <a:close/>
              </a:path>
            </a:pathLst>
          </a:custGeom>
          <a:solidFill>
            <a:srgbClr val="0B385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HelveticaNeueLT Pro 45 Lt" pitchFamily="34" charset="0"/>
            </a:endParaRPr>
          </a:p>
        </p:txBody>
      </p:sp>
      <p:grpSp>
        <p:nvGrpSpPr>
          <p:cNvPr id="52" name="Icon"/>
          <p:cNvGrpSpPr/>
          <p:nvPr/>
        </p:nvGrpSpPr>
        <p:grpSpPr>
          <a:xfrm>
            <a:off x="7663888" y="214538"/>
            <a:ext cx="685800" cy="685800"/>
            <a:chOff x="7685531" y="228600"/>
            <a:chExt cx="685800" cy="685800"/>
          </a:xfrm>
        </p:grpSpPr>
        <p:sp>
          <p:nvSpPr>
            <p:cNvPr id="55" name="Icon Oval"/>
            <p:cNvSpPr/>
            <p:nvPr/>
          </p:nvSpPr>
          <p:spPr>
            <a:xfrm>
              <a:off x="7685531" y="228600"/>
              <a:ext cx="685800" cy="685800"/>
            </a:xfrm>
            <a:prstGeom prst="ellipse">
              <a:avLst/>
            </a:prstGeom>
            <a:solidFill>
              <a:srgbClr val="0B385D"/>
            </a:solidFill>
            <a:ln w="6350">
              <a:solidFill>
                <a:srgbClr val="262626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latin typeface="Cambria" pitchFamily="18" charset="0"/>
              </a:endParaRPr>
            </a:p>
          </p:txBody>
        </p:sp>
        <p:pic>
          <p:nvPicPr>
            <p:cNvPr id="56" name="Icon Pictur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65940" y="309009"/>
              <a:ext cx="524982" cy="524982"/>
            </a:xfrm>
            <a:prstGeom prst="rect">
              <a:avLst/>
            </a:prstGeom>
          </p:spPr>
        </p:pic>
      </p:grpSp>
      <p:sp>
        <p:nvSpPr>
          <p:cNvPr id="57" name="Title"/>
          <p:cNvSpPr>
            <a:spLocks noGrp="1"/>
          </p:cNvSpPr>
          <p:nvPr>
            <p:ph type="title"/>
          </p:nvPr>
        </p:nvSpPr>
        <p:spPr>
          <a:xfrm>
            <a:off x="1493978" y="342900"/>
            <a:ext cx="6156044" cy="640080"/>
          </a:xfrm>
        </p:spPr>
        <p:txBody>
          <a:bodyPr>
            <a:normAutofit/>
          </a:bodyPr>
          <a:lstStyle>
            <a:lvl1pPr>
              <a:defRPr sz="3600">
                <a:pattFill prst="pct5">
                  <a:fgClr>
                    <a:schemeClr val="bg1">
                      <a:lumMod val="95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grpSp>
        <p:nvGrpSpPr>
          <p:cNvPr id="2" name="Header"/>
          <p:cNvGrpSpPr/>
          <p:nvPr/>
        </p:nvGrpSpPr>
        <p:grpSpPr>
          <a:xfrm>
            <a:off x="85054" y="-15017"/>
            <a:ext cx="6447979" cy="323165"/>
            <a:chOff x="85053" y="-15017"/>
            <a:chExt cx="6447979" cy="323166"/>
          </a:xfrm>
        </p:grpSpPr>
        <p:grpSp>
          <p:nvGrpSpPr>
            <p:cNvPr id="30" name="Group 29"/>
            <p:cNvGrpSpPr/>
            <p:nvPr/>
          </p:nvGrpSpPr>
          <p:grpSpPr>
            <a:xfrm>
              <a:off x="1389404" y="33251"/>
              <a:ext cx="4095231" cy="228928"/>
              <a:chOff x="1389404" y="43781"/>
              <a:chExt cx="4095231" cy="228928"/>
            </a:xfrm>
          </p:grpSpPr>
          <p:cxnSp>
            <p:nvCxnSpPr>
              <p:cNvPr id="43" name="Straight Connector Gold"/>
              <p:cNvCxnSpPr/>
              <p:nvPr/>
            </p:nvCxnSpPr>
            <p:spPr>
              <a:xfrm flipV="1">
                <a:off x="5484635" y="44109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Gold"/>
              <p:cNvCxnSpPr/>
              <p:nvPr/>
            </p:nvCxnSpPr>
            <p:spPr>
              <a:xfrm flipV="1">
                <a:off x="3366666" y="43781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Gold"/>
              <p:cNvCxnSpPr/>
              <p:nvPr/>
            </p:nvCxnSpPr>
            <p:spPr>
              <a:xfrm flipV="1">
                <a:off x="2452266" y="43781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Gold"/>
              <p:cNvCxnSpPr/>
              <p:nvPr/>
            </p:nvCxnSpPr>
            <p:spPr>
              <a:xfrm flipV="1">
                <a:off x="1389404" y="43781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Header 5"/>
            <p:cNvSpPr txBox="1"/>
            <p:nvPr/>
          </p:nvSpPr>
          <p:spPr>
            <a:xfrm>
              <a:off x="5612844" y="-15017"/>
              <a:ext cx="920188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Medium" pitchFamily="2" charset="0"/>
                  <a:cs typeface="Arial" panose="020B0604020202020204" pitchFamily="34" charset="0"/>
                </a:rPr>
                <a:t>Wrap-up</a:t>
              </a:r>
            </a:p>
          </p:txBody>
        </p:sp>
        <p:sp>
          <p:nvSpPr>
            <p:cNvPr id="45" name="TextBox Header 4"/>
            <p:cNvSpPr txBox="1"/>
            <p:nvPr/>
          </p:nvSpPr>
          <p:spPr>
            <a:xfrm>
              <a:off x="3480261" y="-15017"/>
              <a:ext cx="1934890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Current/Future</a:t>
              </a:r>
              <a:r>
                <a:rPr lang="en-US" sz="1500" baseline="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 Work</a:t>
              </a:r>
              <a:endParaRPr lang="en-US" sz="1500" dirty="0">
                <a:solidFill>
                  <a:srgbClr val="DEB406"/>
                </a:solidFill>
                <a:latin typeface="Arial" panose="020B0604020202020204" pitchFamily="34" charset="0"/>
                <a:ea typeface="Galaxie Polaris Condensed Book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Header 3"/>
            <p:cNvSpPr txBox="1"/>
            <p:nvPr/>
          </p:nvSpPr>
          <p:spPr>
            <a:xfrm>
              <a:off x="2574608" y="-15017"/>
              <a:ext cx="688010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Fraud</a:t>
              </a:r>
            </a:p>
          </p:txBody>
        </p:sp>
        <p:sp>
          <p:nvSpPr>
            <p:cNvPr id="28" name="TextBox Header 2"/>
            <p:cNvSpPr txBox="1"/>
            <p:nvPr/>
          </p:nvSpPr>
          <p:spPr>
            <a:xfrm>
              <a:off x="1507809" y="-15017"/>
              <a:ext cx="870751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Ecology</a:t>
              </a:r>
            </a:p>
          </p:txBody>
        </p:sp>
        <p:sp>
          <p:nvSpPr>
            <p:cNvPr id="29" name="TextBox Header 1"/>
            <p:cNvSpPr txBox="1"/>
            <p:nvPr/>
          </p:nvSpPr>
          <p:spPr>
            <a:xfrm>
              <a:off x="85053" y="-15017"/>
              <a:ext cx="1191353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Introduction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0782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/>
          <p:cNvSpPr>
            <a:spLocks noGrp="1"/>
          </p:cNvSpPr>
          <p:nvPr>
            <p:ph type="title"/>
          </p:nvPr>
        </p:nvSpPr>
        <p:spPr>
          <a:xfrm>
            <a:off x="1194358" y="91240"/>
            <a:ext cx="7859324" cy="52918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1316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Main Labeled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007E3-C7B9-6240-AAE4-ECCED5C8AB6A}" type="datetime1">
              <a:rPr lang="en-US" smtClean="0"/>
              <a:t>2/10/20</a:t>
            </a:fld>
            <a:endParaRPr lang="en-US"/>
          </a:p>
        </p:txBody>
      </p:sp>
      <p:sp>
        <p:nvSpPr>
          <p:cNvPr id="8" name="Slide Number Pentagon"/>
          <p:cNvSpPr/>
          <p:nvPr/>
        </p:nvSpPr>
        <p:spPr>
          <a:xfrm>
            <a:off x="1" y="5307106"/>
            <a:ext cx="395461" cy="293594"/>
          </a:xfrm>
          <a:prstGeom prst="homePlate">
            <a:avLst>
              <a:gd name="adj" fmla="val 36002"/>
            </a:avLst>
          </a:prstGeom>
          <a:solidFill>
            <a:srgbClr val="DEB40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solidFill>
                <a:srgbClr val="0B385D"/>
              </a:solidFill>
              <a:latin typeface="Galaxie Polaris Condensed Bold" pitchFamily="2" charset="0"/>
              <a:ea typeface="Galaxie Polaris Condensed Bold" pitchFamily="2" charset="0"/>
              <a:cs typeface="Galaxie Polaris Condensed Bold" pitchFamily="2" charset="0"/>
            </a:endParaRP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>
            <a:lvl1pPr>
              <a:defRPr sz="1100">
                <a:solidFill>
                  <a:srgbClr val="00206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287593E-4B41-FE45-9B69-35A94EBE95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7239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0000"/>
                </a:schemeClr>
              </a:gs>
              <a:gs pos="0">
                <a:srgbClr val="002060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3900"/>
          </a:xfrm>
        </p:spPr>
        <p:txBody>
          <a:bodyPr wrap="square">
            <a:noAutofit/>
          </a:bodyPr>
          <a:lstStyle>
            <a:lvl1pPr>
              <a:defRPr sz="3600" b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112482" y="2474"/>
            <a:ext cx="1487718" cy="591574"/>
            <a:chOff x="4495800" y="3314701"/>
            <a:chExt cx="2057400" cy="828136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7365" y="3768739"/>
              <a:ext cx="273340" cy="264248"/>
            </a:xfrm>
            <a:prstGeom prst="rect">
              <a:avLst/>
            </a:prstGeom>
          </p:spPr>
        </p:pic>
        <p:sp>
          <p:nvSpPr>
            <p:cNvPr id="61" name="Donut 60"/>
            <p:cNvSpPr/>
            <p:nvPr/>
          </p:nvSpPr>
          <p:spPr>
            <a:xfrm>
              <a:off x="4598582" y="3708360"/>
              <a:ext cx="387369" cy="375061"/>
            </a:xfrm>
            <a:prstGeom prst="donut">
              <a:avLst>
                <a:gd name="adj" fmla="val 11129"/>
              </a:avLst>
            </a:prstGeom>
            <a:solidFill>
              <a:srgbClr val="EA8F8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A9090"/>
                </a:solidFill>
              </a:endParaRPr>
            </a:p>
          </p:txBody>
        </p:sp>
        <p:sp>
          <p:nvSpPr>
            <p:cNvPr id="63" name="Donut 62"/>
            <p:cNvSpPr/>
            <p:nvPr/>
          </p:nvSpPr>
          <p:spPr>
            <a:xfrm>
              <a:off x="4495800" y="3478052"/>
              <a:ext cx="212724" cy="212232"/>
            </a:xfrm>
            <a:prstGeom prst="donut">
              <a:avLst>
                <a:gd name="adj" fmla="val 14967"/>
              </a:avLst>
            </a:prstGeom>
            <a:solidFill>
              <a:srgbClr val="EA8F8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A9090"/>
                </a:soli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3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7880" y="3511194"/>
              <a:ext cx="149589" cy="144613"/>
            </a:xfrm>
            <a:prstGeom prst="rect">
              <a:avLst/>
            </a:prstGeom>
          </p:spPr>
        </p:pic>
        <p:sp>
          <p:nvSpPr>
            <p:cNvPr id="65" name="Donut 64"/>
            <p:cNvSpPr/>
            <p:nvPr/>
          </p:nvSpPr>
          <p:spPr>
            <a:xfrm>
              <a:off x="5023441" y="4048884"/>
              <a:ext cx="105350" cy="93953"/>
            </a:xfrm>
            <a:prstGeom prst="donut">
              <a:avLst>
                <a:gd name="adj" fmla="val 48892"/>
              </a:avLst>
            </a:prstGeom>
            <a:solidFill>
              <a:srgbClr val="EA8F8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A9090"/>
                </a:solidFill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4657365" y="3669116"/>
              <a:ext cx="35651" cy="67272"/>
            </a:xfrm>
            <a:prstGeom prst="line">
              <a:avLst/>
            </a:prstGeom>
            <a:ln w="44450">
              <a:solidFill>
                <a:srgbClr val="EA8F8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endCxn id="65" idx="1"/>
            </p:cNvCxnSpPr>
            <p:nvPr/>
          </p:nvCxnSpPr>
          <p:spPr>
            <a:xfrm>
              <a:off x="4953000" y="4000500"/>
              <a:ext cx="85869" cy="62143"/>
            </a:xfrm>
            <a:prstGeom prst="line">
              <a:avLst/>
            </a:prstGeom>
            <a:ln w="22225">
              <a:solidFill>
                <a:srgbClr val="EA8F8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1259" y="3637432"/>
              <a:ext cx="390489" cy="377500"/>
            </a:xfrm>
            <a:prstGeom prst="rect">
              <a:avLst/>
            </a:prstGeom>
          </p:spPr>
        </p:pic>
        <p:sp>
          <p:nvSpPr>
            <p:cNvPr id="47" name="Donut 46"/>
            <p:cNvSpPr/>
            <p:nvPr/>
          </p:nvSpPr>
          <p:spPr>
            <a:xfrm>
              <a:off x="5303143" y="3559802"/>
              <a:ext cx="529046" cy="532758"/>
            </a:xfrm>
            <a:prstGeom prst="donut">
              <a:avLst>
                <a:gd name="adj" fmla="val 11129"/>
              </a:avLst>
            </a:prstGeom>
            <a:solidFill>
              <a:srgbClr val="5CD3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Donut 48"/>
            <p:cNvSpPr/>
            <p:nvPr/>
          </p:nvSpPr>
          <p:spPr>
            <a:xfrm>
              <a:off x="6069547" y="3742489"/>
              <a:ext cx="279737" cy="272442"/>
            </a:xfrm>
            <a:prstGeom prst="donut">
              <a:avLst>
                <a:gd name="adj" fmla="val 11129"/>
              </a:avLst>
            </a:prstGeom>
            <a:solidFill>
              <a:srgbClr val="5CD3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8291" y="3783366"/>
              <a:ext cx="202250" cy="195523"/>
            </a:xfrm>
            <a:prstGeom prst="rect">
              <a:avLst/>
            </a:prstGeom>
          </p:spPr>
        </p:pic>
        <p:sp>
          <p:nvSpPr>
            <p:cNvPr id="51" name="Donut 50"/>
            <p:cNvSpPr/>
            <p:nvPr/>
          </p:nvSpPr>
          <p:spPr>
            <a:xfrm>
              <a:off x="5867400" y="3314701"/>
              <a:ext cx="308610" cy="298344"/>
            </a:xfrm>
            <a:prstGeom prst="donut">
              <a:avLst>
                <a:gd name="adj" fmla="val 11129"/>
              </a:avLst>
            </a:prstGeom>
            <a:solidFill>
              <a:srgbClr val="5CD3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12780" y="3356885"/>
              <a:ext cx="223021" cy="215602"/>
            </a:xfrm>
            <a:prstGeom prst="rect">
              <a:avLst/>
            </a:prstGeom>
          </p:spPr>
        </p:pic>
        <p:sp>
          <p:nvSpPr>
            <p:cNvPr id="53" name="Donut 52"/>
            <p:cNvSpPr/>
            <p:nvPr/>
          </p:nvSpPr>
          <p:spPr>
            <a:xfrm>
              <a:off x="6442982" y="3705718"/>
              <a:ext cx="110218" cy="100541"/>
            </a:xfrm>
            <a:prstGeom prst="donut">
              <a:avLst>
                <a:gd name="adj" fmla="val 24760"/>
              </a:avLst>
            </a:prstGeom>
            <a:solidFill>
              <a:srgbClr val="5CD3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Donut 53"/>
            <p:cNvSpPr/>
            <p:nvPr/>
          </p:nvSpPr>
          <p:spPr>
            <a:xfrm>
              <a:off x="6258365" y="3621014"/>
              <a:ext cx="80420" cy="78693"/>
            </a:xfrm>
            <a:prstGeom prst="donut">
              <a:avLst>
                <a:gd name="adj" fmla="val 50000"/>
              </a:avLst>
            </a:prstGeom>
            <a:solidFill>
              <a:srgbClr val="5CD3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H="1">
              <a:off x="5776877" y="3549412"/>
              <a:ext cx="135780" cy="113335"/>
            </a:xfrm>
            <a:prstGeom prst="line">
              <a:avLst/>
            </a:prstGeom>
            <a:ln w="63500">
              <a:solidFill>
                <a:srgbClr val="5CD3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6330737" y="3774626"/>
              <a:ext cx="126320" cy="63265"/>
            </a:xfrm>
            <a:prstGeom prst="line">
              <a:avLst/>
            </a:prstGeom>
            <a:ln w="25400">
              <a:solidFill>
                <a:srgbClr val="5CD3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6261174" y="3693317"/>
              <a:ext cx="18791" cy="61218"/>
            </a:xfrm>
            <a:prstGeom prst="line">
              <a:avLst/>
            </a:prstGeom>
            <a:ln w="22225">
              <a:solidFill>
                <a:srgbClr val="5CD3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endCxn id="47" idx="6"/>
            </p:cNvCxnSpPr>
            <p:nvPr/>
          </p:nvCxnSpPr>
          <p:spPr>
            <a:xfrm flipH="1" flipV="1">
              <a:off x="5832189" y="3826181"/>
              <a:ext cx="250584" cy="35424"/>
            </a:xfrm>
            <a:prstGeom prst="line">
              <a:avLst/>
            </a:prstGeom>
            <a:ln w="38100">
              <a:solidFill>
                <a:srgbClr val="5CD3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281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ain Labeled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2186A-C9FD-4843-AA4A-1E70E2E90185}" type="datetime1">
              <a:rPr lang="en-US" smtClean="0"/>
              <a:t>2/10/20</a:t>
            </a:fld>
            <a:endParaRPr lang="en-US"/>
          </a:p>
        </p:txBody>
      </p:sp>
      <p:sp>
        <p:nvSpPr>
          <p:cNvPr id="8" name="Slide Number Pentagon"/>
          <p:cNvSpPr/>
          <p:nvPr/>
        </p:nvSpPr>
        <p:spPr>
          <a:xfrm>
            <a:off x="1" y="5307106"/>
            <a:ext cx="395461" cy="293594"/>
          </a:xfrm>
          <a:prstGeom prst="homePlate">
            <a:avLst>
              <a:gd name="adj" fmla="val 36002"/>
            </a:avLst>
          </a:prstGeom>
          <a:solidFill>
            <a:srgbClr val="DEB40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solidFill>
                <a:srgbClr val="0B385D"/>
              </a:solidFill>
              <a:latin typeface="Galaxie Polaris Condensed Bold" pitchFamily="2" charset="0"/>
              <a:ea typeface="Galaxie Polaris Condensed Bold" pitchFamily="2" charset="0"/>
              <a:cs typeface="Galaxie Polaris Condensed Bold" pitchFamily="2" charset="0"/>
            </a:endParaRP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>
            <a:lvl1pPr>
              <a:defRPr sz="1100">
                <a:solidFill>
                  <a:srgbClr val="00206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287593E-4B41-FE45-9B69-35A94EBE95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7239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0000"/>
                </a:schemeClr>
              </a:gs>
              <a:gs pos="0">
                <a:srgbClr val="002060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3900"/>
          </a:xfrm>
        </p:spPr>
        <p:txBody>
          <a:bodyPr wrap="square">
            <a:noAutofit/>
          </a:bodyPr>
          <a:lstStyle>
            <a:lvl1pPr>
              <a:defRPr sz="3600" b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24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ain Labeled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C700C-F897-DE4D-9557-D26F8609B2D5}" type="datetime1">
              <a:rPr lang="en-US" smtClean="0"/>
              <a:t>2/10/20</a:t>
            </a:fld>
            <a:endParaRPr lang="en-US"/>
          </a:p>
        </p:txBody>
      </p:sp>
      <p:sp>
        <p:nvSpPr>
          <p:cNvPr id="8" name="Slide Number Pentagon"/>
          <p:cNvSpPr/>
          <p:nvPr/>
        </p:nvSpPr>
        <p:spPr>
          <a:xfrm>
            <a:off x="1" y="5307106"/>
            <a:ext cx="395461" cy="293594"/>
          </a:xfrm>
          <a:prstGeom prst="homePlate">
            <a:avLst>
              <a:gd name="adj" fmla="val 36002"/>
            </a:avLst>
          </a:prstGeom>
          <a:solidFill>
            <a:srgbClr val="DEB40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solidFill>
                <a:srgbClr val="0B385D"/>
              </a:solidFill>
              <a:latin typeface="Galaxie Polaris Condensed Bold" pitchFamily="2" charset="0"/>
              <a:ea typeface="Galaxie Polaris Condensed Bold" pitchFamily="2" charset="0"/>
              <a:cs typeface="Galaxie Polaris Condensed Bold" pitchFamily="2" charset="0"/>
            </a:endParaRP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>
            <a:lvl1pPr>
              <a:defRPr sz="1100">
                <a:solidFill>
                  <a:srgbClr val="00206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287593E-4B41-FE45-9B69-35A94EBE95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7239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0000"/>
                </a:schemeClr>
              </a:gs>
              <a:gs pos="0">
                <a:srgbClr val="002060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3900"/>
          </a:xfrm>
        </p:spPr>
        <p:txBody>
          <a:bodyPr wrap="square">
            <a:noAutofit/>
          </a:bodyPr>
          <a:lstStyle>
            <a:lvl1pPr>
              <a:defRPr sz="3600" b="0">
                <a:solidFill>
                  <a:srgbClr val="002060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4745" y="115845"/>
            <a:ext cx="366857" cy="352432"/>
          </a:xfrm>
          <a:prstGeom prst="rect">
            <a:avLst/>
          </a:prstGeom>
        </p:spPr>
      </p:pic>
      <p:sp>
        <p:nvSpPr>
          <p:cNvPr id="15" name="Donut 14"/>
          <p:cNvSpPr/>
          <p:nvPr/>
        </p:nvSpPr>
        <p:spPr>
          <a:xfrm>
            <a:off x="8488100" y="38100"/>
            <a:ext cx="510915" cy="511276"/>
          </a:xfrm>
          <a:prstGeom prst="donut">
            <a:avLst>
              <a:gd name="adj" fmla="val 11129"/>
            </a:avLst>
          </a:prstGeom>
          <a:solidFill>
            <a:srgbClr val="B6171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 rot="6455602">
            <a:off x="7925961" y="93995"/>
            <a:ext cx="359938" cy="366155"/>
          </a:xfrm>
          <a:prstGeom prst="donut">
            <a:avLst>
              <a:gd name="adj" fmla="val 10979"/>
            </a:avLst>
          </a:prstGeom>
          <a:solidFill>
            <a:srgbClr val="0F66A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2326" y="156989"/>
            <a:ext cx="249998" cy="24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7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ain Labeled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DCDA5-42A6-8D48-A3D9-BE8527D8E001}" type="datetime1">
              <a:rPr lang="en-US" smtClean="0"/>
              <a:t>2/10/20</a:t>
            </a:fld>
            <a:endParaRPr lang="en-US"/>
          </a:p>
        </p:txBody>
      </p:sp>
      <p:sp>
        <p:nvSpPr>
          <p:cNvPr id="8" name="Slide Number Pentagon"/>
          <p:cNvSpPr/>
          <p:nvPr/>
        </p:nvSpPr>
        <p:spPr>
          <a:xfrm>
            <a:off x="1" y="5307106"/>
            <a:ext cx="395461" cy="293594"/>
          </a:xfrm>
          <a:prstGeom prst="homePlate">
            <a:avLst>
              <a:gd name="adj" fmla="val 36002"/>
            </a:avLst>
          </a:prstGeom>
          <a:solidFill>
            <a:srgbClr val="DEB40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solidFill>
                <a:srgbClr val="0B385D"/>
              </a:solidFill>
              <a:latin typeface="Galaxie Polaris Condensed Bold" pitchFamily="2" charset="0"/>
              <a:ea typeface="Galaxie Polaris Condensed Bold" pitchFamily="2" charset="0"/>
              <a:cs typeface="Galaxie Polaris Condensed Bold" pitchFamily="2" charset="0"/>
            </a:endParaRP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>
            <a:lvl1pPr>
              <a:defRPr sz="1100">
                <a:solidFill>
                  <a:srgbClr val="00206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287593E-4B41-FE45-9B69-35A94EBE95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7239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0000"/>
                </a:schemeClr>
              </a:gs>
              <a:gs pos="0">
                <a:srgbClr val="002060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3900"/>
          </a:xfrm>
        </p:spPr>
        <p:txBody>
          <a:bodyPr wrap="square">
            <a:noAutofit/>
          </a:bodyPr>
          <a:lstStyle>
            <a:lvl1pPr>
              <a:defRPr sz="3600" b="0">
                <a:solidFill>
                  <a:srgbClr val="002060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0" name="Donut 29"/>
          <p:cNvSpPr/>
          <p:nvPr/>
        </p:nvSpPr>
        <p:spPr>
          <a:xfrm>
            <a:off x="118075" y="246885"/>
            <a:ext cx="396686" cy="382287"/>
          </a:xfrm>
          <a:prstGeom prst="donut">
            <a:avLst>
              <a:gd name="adj" fmla="val 11112"/>
            </a:avLst>
          </a:prstGeom>
          <a:solidFill>
            <a:srgbClr val="FECC0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BF04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479" y="319520"/>
            <a:ext cx="265876" cy="256226"/>
          </a:xfrm>
          <a:prstGeom prst="rect">
            <a:avLst/>
          </a:prstGeom>
        </p:spPr>
      </p:pic>
      <p:sp>
        <p:nvSpPr>
          <p:cNvPr id="33" name="Donut 32"/>
          <p:cNvSpPr/>
          <p:nvPr/>
        </p:nvSpPr>
        <p:spPr>
          <a:xfrm>
            <a:off x="452415" y="136995"/>
            <a:ext cx="93759" cy="88529"/>
          </a:xfrm>
          <a:prstGeom prst="donut">
            <a:avLst>
              <a:gd name="adj" fmla="val 24634"/>
            </a:avLst>
          </a:prstGeom>
          <a:solidFill>
            <a:srgbClr val="FECC0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BF04"/>
              </a:solidFill>
            </a:endParaRPr>
          </a:p>
        </p:txBody>
      </p:sp>
      <p:sp>
        <p:nvSpPr>
          <p:cNvPr id="34" name="Donut 33"/>
          <p:cNvSpPr/>
          <p:nvPr/>
        </p:nvSpPr>
        <p:spPr>
          <a:xfrm>
            <a:off x="355598" y="25908"/>
            <a:ext cx="93759" cy="88529"/>
          </a:xfrm>
          <a:prstGeom prst="donut">
            <a:avLst>
              <a:gd name="adj" fmla="val 24634"/>
            </a:avLst>
          </a:prstGeom>
          <a:solidFill>
            <a:srgbClr val="FECC0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BF04"/>
              </a:solidFill>
            </a:endParaRPr>
          </a:p>
        </p:txBody>
      </p:sp>
      <p:sp>
        <p:nvSpPr>
          <p:cNvPr id="35" name="Donut 34"/>
          <p:cNvSpPr/>
          <p:nvPr/>
        </p:nvSpPr>
        <p:spPr>
          <a:xfrm>
            <a:off x="567425" y="487189"/>
            <a:ext cx="69594" cy="67067"/>
          </a:xfrm>
          <a:prstGeom prst="donut">
            <a:avLst>
              <a:gd name="adj" fmla="val 47874"/>
            </a:avLst>
          </a:prstGeom>
          <a:solidFill>
            <a:srgbClr val="FECC0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BF04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358406" y="108878"/>
            <a:ext cx="27989" cy="139373"/>
          </a:xfrm>
          <a:prstGeom prst="line">
            <a:avLst/>
          </a:prstGeom>
          <a:ln w="25400">
            <a:solidFill>
              <a:srgbClr val="FECC0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435186" y="225525"/>
            <a:ext cx="38690" cy="58819"/>
          </a:xfrm>
          <a:prstGeom prst="line">
            <a:avLst/>
          </a:prstGeom>
          <a:ln w="19050">
            <a:solidFill>
              <a:srgbClr val="FECC0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490359" y="482522"/>
            <a:ext cx="146660" cy="38202"/>
          </a:xfrm>
          <a:prstGeom prst="line">
            <a:avLst/>
          </a:prstGeom>
          <a:ln w="19050">
            <a:solidFill>
              <a:srgbClr val="FECC0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09" y="335414"/>
            <a:ext cx="215030" cy="207224"/>
          </a:xfrm>
          <a:prstGeom prst="rect">
            <a:avLst/>
          </a:prstGeom>
        </p:spPr>
      </p:pic>
      <p:sp>
        <p:nvSpPr>
          <p:cNvPr id="23" name="Donut 22"/>
          <p:cNvSpPr/>
          <p:nvPr/>
        </p:nvSpPr>
        <p:spPr>
          <a:xfrm>
            <a:off x="749979" y="307984"/>
            <a:ext cx="258889" cy="249492"/>
          </a:xfrm>
          <a:prstGeom prst="donut">
            <a:avLst>
              <a:gd name="adj" fmla="val 11112"/>
            </a:avLst>
          </a:prstGeom>
          <a:solidFill>
            <a:srgbClr val="EA2A8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Donut 24"/>
          <p:cNvSpPr/>
          <p:nvPr/>
        </p:nvSpPr>
        <p:spPr>
          <a:xfrm>
            <a:off x="1026121" y="246885"/>
            <a:ext cx="93759" cy="88529"/>
          </a:xfrm>
          <a:prstGeom prst="donut">
            <a:avLst>
              <a:gd name="adj" fmla="val 24634"/>
            </a:avLst>
          </a:prstGeom>
          <a:solidFill>
            <a:srgbClr val="EA2A8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BF04"/>
              </a:solidFill>
            </a:endParaRPr>
          </a:p>
        </p:txBody>
      </p:sp>
      <p:sp>
        <p:nvSpPr>
          <p:cNvPr id="26" name="Donut 25"/>
          <p:cNvSpPr/>
          <p:nvPr/>
        </p:nvSpPr>
        <p:spPr>
          <a:xfrm>
            <a:off x="1049241" y="559171"/>
            <a:ext cx="93759" cy="88529"/>
          </a:xfrm>
          <a:prstGeom prst="donut">
            <a:avLst>
              <a:gd name="adj" fmla="val 24634"/>
            </a:avLst>
          </a:prstGeom>
          <a:solidFill>
            <a:srgbClr val="EA2A8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BF04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973365" y="510223"/>
            <a:ext cx="82916" cy="64275"/>
          </a:xfrm>
          <a:prstGeom prst="line">
            <a:avLst/>
          </a:prstGeom>
          <a:ln w="25400">
            <a:solidFill>
              <a:srgbClr val="EA2A89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973185" y="309505"/>
            <a:ext cx="71368" cy="50798"/>
          </a:xfrm>
          <a:prstGeom prst="line">
            <a:avLst/>
          </a:prstGeom>
          <a:ln w="25400">
            <a:solidFill>
              <a:srgbClr val="EA2A89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3" idx="2"/>
          </p:cNvCxnSpPr>
          <p:nvPr/>
        </p:nvCxnSpPr>
        <p:spPr>
          <a:xfrm flipH="1" flipV="1">
            <a:off x="498149" y="406889"/>
            <a:ext cx="251831" cy="25841"/>
          </a:xfrm>
          <a:prstGeom prst="line">
            <a:avLst/>
          </a:prstGeom>
          <a:ln w="44450">
            <a:gradFill flip="none" rotWithShape="1">
              <a:gsLst>
                <a:gs pos="34000">
                  <a:srgbClr val="FECC01">
                    <a:alpha val="30000"/>
                  </a:srgbClr>
                </a:gs>
                <a:gs pos="77000">
                  <a:srgbClr val="EA2A89">
                    <a:alpha val="3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547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Main Labeled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74140-06CE-4248-92AE-E3B9673CEF9B}" type="datetime1">
              <a:rPr lang="en-US" smtClean="0"/>
              <a:t>2/10/20</a:t>
            </a:fld>
            <a:endParaRPr lang="en-US"/>
          </a:p>
        </p:txBody>
      </p:sp>
      <p:sp>
        <p:nvSpPr>
          <p:cNvPr id="8" name="Slide Number Pentagon"/>
          <p:cNvSpPr/>
          <p:nvPr/>
        </p:nvSpPr>
        <p:spPr>
          <a:xfrm>
            <a:off x="1" y="5307106"/>
            <a:ext cx="395461" cy="293594"/>
          </a:xfrm>
          <a:prstGeom prst="homePlate">
            <a:avLst>
              <a:gd name="adj" fmla="val 36002"/>
            </a:avLst>
          </a:prstGeom>
          <a:solidFill>
            <a:srgbClr val="DEB40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solidFill>
                <a:srgbClr val="0B385D"/>
              </a:solidFill>
              <a:latin typeface="Galaxie Polaris Condensed Bold" pitchFamily="2" charset="0"/>
              <a:ea typeface="Galaxie Polaris Condensed Bold" pitchFamily="2" charset="0"/>
              <a:cs typeface="Galaxie Polaris Condensed Bold" pitchFamily="2" charset="0"/>
            </a:endParaRP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>
            <a:lvl1pPr>
              <a:defRPr sz="1100">
                <a:solidFill>
                  <a:srgbClr val="00206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287593E-4B41-FE45-9B69-35A94EBE95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7239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0000"/>
                </a:schemeClr>
              </a:gs>
              <a:gs pos="0">
                <a:srgbClr val="002060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3900"/>
          </a:xfrm>
        </p:spPr>
        <p:txBody>
          <a:bodyPr wrap="square">
            <a:noAutofit/>
          </a:bodyPr>
          <a:lstStyle>
            <a:lvl1pPr>
              <a:defRPr sz="3600" b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112482" y="2474"/>
            <a:ext cx="1487718" cy="591574"/>
            <a:chOff x="4495800" y="3314701"/>
            <a:chExt cx="2057400" cy="828136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7365" y="3768739"/>
              <a:ext cx="273340" cy="264248"/>
            </a:xfrm>
            <a:prstGeom prst="rect">
              <a:avLst/>
            </a:prstGeom>
          </p:spPr>
        </p:pic>
        <p:sp>
          <p:nvSpPr>
            <p:cNvPr id="61" name="Donut 60"/>
            <p:cNvSpPr/>
            <p:nvPr/>
          </p:nvSpPr>
          <p:spPr>
            <a:xfrm>
              <a:off x="4598582" y="3708360"/>
              <a:ext cx="387369" cy="375061"/>
            </a:xfrm>
            <a:prstGeom prst="donut">
              <a:avLst>
                <a:gd name="adj" fmla="val 11129"/>
              </a:avLst>
            </a:prstGeom>
            <a:solidFill>
              <a:srgbClr val="EA8F8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A9090"/>
                </a:solidFill>
              </a:endParaRPr>
            </a:p>
          </p:txBody>
        </p:sp>
        <p:sp>
          <p:nvSpPr>
            <p:cNvPr id="63" name="Donut 62"/>
            <p:cNvSpPr/>
            <p:nvPr/>
          </p:nvSpPr>
          <p:spPr>
            <a:xfrm>
              <a:off x="4495800" y="3478052"/>
              <a:ext cx="212724" cy="212232"/>
            </a:xfrm>
            <a:prstGeom prst="donut">
              <a:avLst>
                <a:gd name="adj" fmla="val 14967"/>
              </a:avLst>
            </a:prstGeom>
            <a:solidFill>
              <a:srgbClr val="EA8F8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A9090"/>
                </a:soli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3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7880" y="3511194"/>
              <a:ext cx="149589" cy="144613"/>
            </a:xfrm>
            <a:prstGeom prst="rect">
              <a:avLst/>
            </a:prstGeom>
          </p:spPr>
        </p:pic>
        <p:sp>
          <p:nvSpPr>
            <p:cNvPr id="65" name="Donut 64"/>
            <p:cNvSpPr/>
            <p:nvPr/>
          </p:nvSpPr>
          <p:spPr>
            <a:xfrm>
              <a:off x="5023441" y="4048884"/>
              <a:ext cx="105350" cy="93953"/>
            </a:xfrm>
            <a:prstGeom prst="donut">
              <a:avLst>
                <a:gd name="adj" fmla="val 48892"/>
              </a:avLst>
            </a:prstGeom>
            <a:solidFill>
              <a:srgbClr val="EA8F8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A9090"/>
                </a:solidFill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4657365" y="3669116"/>
              <a:ext cx="35651" cy="67272"/>
            </a:xfrm>
            <a:prstGeom prst="line">
              <a:avLst/>
            </a:prstGeom>
            <a:ln w="44450">
              <a:solidFill>
                <a:srgbClr val="EA8F8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endCxn id="65" idx="1"/>
            </p:cNvCxnSpPr>
            <p:nvPr/>
          </p:nvCxnSpPr>
          <p:spPr>
            <a:xfrm>
              <a:off x="4953000" y="4000500"/>
              <a:ext cx="85869" cy="62143"/>
            </a:xfrm>
            <a:prstGeom prst="line">
              <a:avLst/>
            </a:prstGeom>
            <a:ln w="22225">
              <a:solidFill>
                <a:srgbClr val="EA8F8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1259" y="3637432"/>
              <a:ext cx="390489" cy="377500"/>
            </a:xfrm>
            <a:prstGeom prst="rect">
              <a:avLst/>
            </a:prstGeom>
          </p:spPr>
        </p:pic>
        <p:sp>
          <p:nvSpPr>
            <p:cNvPr id="47" name="Donut 46"/>
            <p:cNvSpPr/>
            <p:nvPr/>
          </p:nvSpPr>
          <p:spPr>
            <a:xfrm>
              <a:off x="5303143" y="3559802"/>
              <a:ext cx="529046" cy="532758"/>
            </a:xfrm>
            <a:prstGeom prst="donut">
              <a:avLst>
                <a:gd name="adj" fmla="val 11129"/>
              </a:avLst>
            </a:prstGeom>
            <a:solidFill>
              <a:srgbClr val="5CD3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Donut 48"/>
            <p:cNvSpPr/>
            <p:nvPr/>
          </p:nvSpPr>
          <p:spPr>
            <a:xfrm>
              <a:off x="6069547" y="3742489"/>
              <a:ext cx="279737" cy="272442"/>
            </a:xfrm>
            <a:prstGeom prst="donut">
              <a:avLst>
                <a:gd name="adj" fmla="val 11129"/>
              </a:avLst>
            </a:prstGeom>
            <a:solidFill>
              <a:srgbClr val="5CD3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8291" y="3783366"/>
              <a:ext cx="202250" cy="195523"/>
            </a:xfrm>
            <a:prstGeom prst="rect">
              <a:avLst/>
            </a:prstGeom>
          </p:spPr>
        </p:pic>
        <p:sp>
          <p:nvSpPr>
            <p:cNvPr id="51" name="Donut 50"/>
            <p:cNvSpPr/>
            <p:nvPr/>
          </p:nvSpPr>
          <p:spPr>
            <a:xfrm>
              <a:off x="5867400" y="3314701"/>
              <a:ext cx="308610" cy="298344"/>
            </a:xfrm>
            <a:prstGeom prst="donut">
              <a:avLst>
                <a:gd name="adj" fmla="val 11129"/>
              </a:avLst>
            </a:prstGeom>
            <a:solidFill>
              <a:srgbClr val="5CD3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12780" y="3356885"/>
              <a:ext cx="223021" cy="215602"/>
            </a:xfrm>
            <a:prstGeom prst="rect">
              <a:avLst/>
            </a:prstGeom>
          </p:spPr>
        </p:pic>
        <p:sp>
          <p:nvSpPr>
            <p:cNvPr id="53" name="Donut 52"/>
            <p:cNvSpPr/>
            <p:nvPr/>
          </p:nvSpPr>
          <p:spPr>
            <a:xfrm>
              <a:off x="6442982" y="3705718"/>
              <a:ext cx="110218" cy="100541"/>
            </a:xfrm>
            <a:prstGeom prst="donut">
              <a:avLst>
                <a:gd name="adj" fmla="val 24760"/>
              </a:avLst>
            </a:prstGeom>
            <a:solidFill>
              <a:srgbClr val="5CD3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Donut 53"/>
            <p:cNvSpPr/>
            <p:nvPr/>
          </p:nvSpPr>
          <p:spPr>
            <a:xfrm>
              <a:off x="6258365" y="3621014"/>
              <a:ext cx="80420" cy="78693"/>
            </a:xfrm>
            <a:prstGeom prst="donut">
              <a:avLst>
                <a:gd name="adj" fmla="val 50000"/>
              </a:avLst>
            </a:prstGeom>
            <a:solidFill>
              <a:srgbClr val="5CD3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H="1">
              <a:off x="5776877" y="3549412"/>
              <a:ext cx="135780" cy="113335"/>
            </a:xfrm>
            <a:prstGeom prst="line">
              <a:avLst/>
            </a:prstGeom>
            <a:ln w="63500">
              <a:solidFill>
                <a:srgbClr val="5CD3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6330737" y="3774626"/>
              <a:ext cx="126320" cy="63265"/>
            </a:xfrm>
            <a:prstGeom prst="line">
              <a:avLst/>
            </a:prstGeom>
            <a:ln w="25400">
              <a:solidFill>
                <a:srgbClr val="5CD3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6261174" y="3693317"/>
              <a:ext cx="18791" cy="61218"/>
            </a:xfrm>
            <a:prstGeom prst="line">
              <a:avLst/>
            </a:prstGeom>
            <a:ln w="22225">
              <a:solidFill>
                <a:srgbClr val="5CD3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endCxn id="47" idx="6"/>
            </p:cNvCxnSpPr>
            <p:nvPr/>
          </p:nvCxnSpPr>
          <p:spPr>
            <a:xfrm flipH="1" flipV="1">
              <a:off x="5832189" y="3826181"/>
              <a:ext cx="250584" cy="35424"/>
            </a:xfrm>
            <a:prstGeom prst="line">
              <a:avLst/>
            </a:prstGeom>
            <a:ln w="38100">
              <a:solidFill>
                <a:srgbClr val="5CD3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6827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ain Labeled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31086-B6BC-E64F-880B-6E4BBAC5E2BE}" type="datetime1">
              <a:rPr lang="en-US" smtClean="0"/>
              <a:t>2/10/20</a:t>
            </a:fld>
            <a:endParaRPr lang="en-US"/>
          </a:p>
        </p:txBody>
      </p:sp>
      <p:sp>
        <p:nvSpPr>
          <p:cNvPr id="8" name="Slide Number Pentagon"/>
          <p:cNvSpPr/>
          <p:nvPr/>
        </p:nvSpPr>
        <p:spPr>
          <a:xfrm>
            <a:off x="1" y="5307106"/>
            <a:ext cx="395461" cy="293594"/>
          </a:xfrm>
          <a:prstGeom prst="homePlate">
            <a:avLst>
              <a:gd name="adj" fmla="val 36002"/>
            </a:avLst>
          </a:prstGeom>
          <a:solidFill>
            <a:srgbClr val="DEB40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solidFill>
                <a:srgbClr val="0B385D"/>
              </a:solidFill>
              <a:latin typeface="Galaxie Polaris Condensed Bold" pitchFamily="2" charset="0"/>
              <a:ea typeface="Galaxie Polaris Condensed Bold" pitchFamily="2" charset="0"/>
              <a:cs typeface="Galaxie Polaris Condensed Bold" pitchFamily="2" charset="0"/>
            </a:endParaRP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>
            <a:lvl1pPr>
              <a:defRPr sz="1100">
                <a:solidFill>
                  <a:srgbClr val="00206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287593E-4B41-FE45-9B69-35A94EBE95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7239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0000"/>
                </a:schemeClr>
              </a:gs>
              <a:gs pos="0">
                <a:srgbClr val="002060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3900"/>
          </a:xfrm>
        </p:spPr>
        <p:txBody>
          <a:bodyPr wrap="square">
            <a:noAutofit/>
          </a:bodyPr>
          <a:lstStyle>
            <a:lvl1pPr>
              <a:defRPr sz="3600" b="0">
                <a:solidFill>
                  <a:srgbClr val="002060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70" name="Donut 69"/>
          <p:cNvSpPr/>
          <p:nvPr/>
        </p:nvSpPr>
        <p:spPr>
          <a:xfrm rot="13934797">
            <a:off x="8549785" y="193307"/>
            <a:ext cx="524878" cy="536309"/>
          </a:xfrm>
          <a:prstGeom prst="donut">
            <a:avLst>
              <a:gd name="adj" fmla="val 10840"/>
            </a:avLst>
          </a:prstGeom>
          <a:solidFill>
            <a:srgbClr val="7BBF2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4169" y="293460"/>
            <a:ext cx="356108" cy="341250"/>
          </a:xfrm>
          <a:prstGeom prst="rect">
            <a:avLst/>
          </a:prstGeom>
        </p:spPr>
      </p:pic>
      <p:sp>
        <p:nvSpPr>
          <p:cNvPr id="72" name="Donut 71"/>
          <p:cNvSpPr/>
          <p:nvPr/>
        </p:nvSpPr>
        <p:spPr>
          <a:xfrm rot="13934797">
            <a:off x="7703545" y="175337"/>
            <a:ext cx="284004" cy="299713"/>
          </a:xfrm>
          <a:prstGeom prst="donut">
            <a:avLst>
              <a:gd name="adj" fmla="val 10840"/>
            </a:avLst>
          </a:prstGeom>
          <a:solidFill>
            <a:srgbClr val="7BBF2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0273" y="230278"/>
            <a:ext cx="198096" cy="189831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 userDrawn="1"/>
        </p:nvPicPr>
        <p:blipFill>
          <a:blip r:embed="rId4" cstate="screen">
            <a:lum contrast="11000"/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33790">
            <a:off x="8010277" y="254360"/>
            <a:ext cx="506601" cy="412456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 userDrawn="1"/>
        </p:nvPicPr>
        <p:blipFill>
          <a:blip r:embed="rId5" cstate="screen">
            <a:lum bright="15000"/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3532" y="38100"/>
            <a:ext cx="745260" cy="33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06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line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utton Next">
            <a:hlinkClick r:id="" action="ppaction://hlinkshowjump?jump=nextslide" highlightClick="1"/>
          </p:cNvPr>
          <p:cNvSpPr/>
          <p:nvPr/>
        </p:nvSpPr>
        <p:spPr>
          <a:xfrm>
            <a:off x="8621396" y="5312834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2" name="Button Prev">
            <a:hlinkClick r:id="" action="ppaction://hlinkshowjump?jump=previousslide" highlightClick="1"/>
          </p:cNvPr>
          <p:cNvSpPr/>
          <p:nvPr/>
        </p:nvSpPr>
        <p:spPr>
          <a:xfrm>
            <a:off x="8243452" y="5312833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5" name="Button Next Chevron"/>
          <p:cNvSpPr/>
          <p:nvPr/>
        </p:nvSpPr>
        <p:spPr>
          <a:xfrm>
            <a:off x="8717371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13" name="Button Prev Chevron"/>
          <p:cNvSpPr/>
          <p:nvPr/>
        </p:nvSpPr>
        <p:spPr>
          <a:xfrm flipH="1">
            <a:off x="8339429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35354-3BB8-9A47-B5C8-F52636C49348}" type="datetime1">
              <a:rPr lang="en-US" smtClean="0"/>
              <a:t>2/10/20</a:t>
            </a:fld>
            <a:endParaRPr lang="en-US"/>
          </a:p>
        </p:txBody>
      </p:sp>
      <p:sp>
        <p:nvSpPr>
          <p:cNvPr id="8" name="Slide Number Pentagon"/>
          <p:cNvSpPr/>
          <p:nvPr/>
        </p:nvSpPr>
        <p:spPr>
          <a:xfrm>
            <a:off x="1" y="5307106"/>
            <a:ext cx="395461" cy="293594"/>
          </a:xfrm>
          <a:prstGeom prst="homePlate">
            <a:avLst>
              <a:gd name="adj" fmla="val 36002"/>
            </a:avLst>
          </a:prstGeom>
          <a:solidFill>
            <a:srgbClr val="DEB40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solidFill>
                <a:srgbClr val="0B385D"/>
              </a:solidFill>
              <a:latin typeface="Galaxie Polaris Condensed Bold" pitchFamily="2" charset="0"/>
              <a:ea typeface="Galaxie Polaris Condensed Bold" pitchFamily="2" charset="0"/>
              <a:cs typeface="Galaxie Polaris Condensed Bold" pitchFamily="2" charset="0"/>
            </a:endParaRP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>
            <a:lvl1pPr>
              <a:defRPr sz="1100"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5A89BE7-9C09-B54B-AE00-F932879BA7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3924036"/>
          </a:xfrm>
        </p:spPr>
        <p:txBody>
          <a:bodyPr/>
          <a:lstStyle>
            <a:lvl1pPr marL="825442" indent="0">
              <a:lnSpc>
                <a:spcPct val="125000"/>
              </a:lnSpc>
              <a:buClr>
                <a:srgbClr val="DEB406"/>
              </a:buClr>
              <a:buSzPct val="70000"/>
              <a:buFontTx/>
              <a:buNone/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1155618" indent="0">
              <a:lnSpc>
                <a:spcPct val="125000"/>
              </a:lnSpc>
              <a:buClr>
                <a:srgbClr val="DEB406"/>
              </a:buClr>
              <a:buNone/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238162" indent="0">
              <a:lnSpc>
                <a:spcPct val="125000"/>
              </a:lnSpc>
              <a:buClr>
                <a:srgbClr val="DEB406"/>
              </a:buClr>
              <a:buNone/>
              <a:defRPr>
                <a:solidFill>
                  <a:srgbClr val="0B385D"/>
                </a:solidFill>
                <a:latin typeface="HelveticaNeueLT Pro 45 Lt" pitchFamily="34" charset="0"/>
                <a:ea typeface="Galaxie Polaris Condensed Book" pitchFamily="2" charset="0"/>
                <a:cs typeface="Galaxie Polaris Condensed Book" pitchFamily="2" charset="0"/>
              </a:defRPr>
            </a:lvl3pPr>
            <a:lvl4pPr marL="1650883" indent="0">
              <a:lnSpc>
                <a:spcPct val="125000"/>
              </a:lnSpc>
              <a:buClr>
                <a:srgbClr val="DEB406"/>
              </a:buClr>
              <a:buNone/>
              <a:defRPr>
                <a:solidFill>
                  <a:srgbClr val="0B385D"/>
                </a:solidFill>
                <a:latin typeface="HelveticaNeueLT Pro 45 Lt" pitchFamily="34" charset="0"/>
                <a:ea typeface="Galaxie Polaris Condensed Book" pitchFamily="2" charset="0"/>
                <a:cs typeface="Galaxie Polaris Condensed Book" pitchFamily="2" charset="0"/>
              </a:defRPr>
            </a:lvl4pPr>
            <a:lvl5pPr marL="2063604" indent="0">
              <a:lnSpc>
                <a:spcPct val="125000"/>
              </a:lnSpc>
              <a:buClr>
                <a:srgbClr val="DEB406"/>
              </a:buClr>
              <a:buNone/>
              <a:defRPr>
                <a:solidFill>
                  <a:srgbClr val="0B385D"/>
                </a:solidFill>
                <a:latin typeface="HelveticaNeueLT Pro 45 Lt" pitchFamily="34" charset="0"/>
                <a:ea typeface="Galaxie Polaris Condensed Book" pitchFamily="2" charset="0"/>
                <a:cs typeface="Galaxie Polaris Condensed Book" pitchFamily="2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21" name="Arrow Gold"/>
          <p:cNvSpPr/>
          <p:nvPr/>
        </p:nvSpPr>
        <p:spPr>
          <a:xfrm>
            <a:off x="-76200" y="103709"/>
            <a:ext cx="8915400" cy="914400"/>
          </a:xfrm>
          <a:custGeom>
            <a:avLst/>
            <a:gdLst>
              <a:gd name="connsiteX0" fmla="*/ 0 w 8153400"/>
              <a:gd name="connsiteY0" fmla="*/ 0 h 914400"/>
              <a:gd name="connsiteX1" fmla="*/ 7696200 w 8153400"/>
              <a:gd name="connsiteY1" fmla="*/ 0 h 914400"/>
              <a:gd name="connsiteX2" fmla="*/ 8153400 w 8153400"/>
              <a:gd name="connsiteY2" fmla="*/ 457200 h 914400"/>
              <a:gd name="connsiteX3" fmla="*/ 7696200 w 8153400"/>
              <a:gd name="connsiteY3" fmla="*/ 914400 h 914400"/>
              <a:gd name="connsiteX4" fmla="*/ 0 w 8153400"/>
              <a:gd name="connsiteY4" fmla="*/ 914400 h 914400"/>
              <a:gd name="connsiteX5" fmla="*/ 0 w 8153400"/>
              <a:gd name="connsiteY5" fmla="*/ 0 h 91440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7696200 w 8153400"/>
              <a:gd name="connsiteY2" fmla="*/ 7620 h 922020"/>
              <a:gd name="connsiteX3" fmla="*/ 8153400 w 8153400"/>
              <a:gd name="connsiteY3" fmla="*/ 464820 h 922020"/>
              <a:gd name="connsiteX4" fmla="*/ 7696200 w 8153400"/>
              <a:gd name="connsiteY4" fmla="*/ 922020 h 922020"/>
              <a:gd name="connsiteX5" fmla="*/ 0 w 8153400"/>
              <a:gd name="connsiteY5" fmla="*/ 922020 h 922020"/>
              <a:gd name="connsiteX6" fmla="*/ 0 w 8153400"/>
              <a:gd name="connsiteY6" fmla="*/ 7620 h 92202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53400"/>
              <a:gd name="connsiteY0" fmla="*/ 7620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85673"/>
              <a:gd name="connsiteY0" fmla="*/ 136712 h 922020"/>
              <a:gd name="connsiteX1" fmla="*/ 6126481 w 8185673"/>
              <a:gd name="connsiteY1" fmla="*/ 161365 h 922020"/>
              <a:gd name="connsiteX2" fmla="*/ 6126480 w 8185673"/>
              <a:gd name="connsiteY2" fmla="*/ 0 h 922020"/>
              <a:gd name="connsiteX3" fmla="*/ 7728473 w 8185673"/>
              <a:gd name="connsiteY3" fmla="*/ 7620 h 922020"/>
              <a:gd name="connsiteX4" fmla="*/ 8185673 w 8185673"/>
              <a:gd name="connsiteY4" fmla="*/ 464820 h 922020"/>
              <a:gd name="connsiteX5" fmla="*/ 7728473 w 8185673"/>
              <a:gd name="connsiteY5" fmla="*/ 922020 h 922020"/>
              <a:gd name="connsiteX6" fmla="*/ 32273 w 8185673"/>
              <a:gd name="connsiteY6" fmla="*/ 922020 h 922020"/>
              <a:gd name="connsiteX7" fmla="*/ 0 w 8185673"/>
              <a:gd name="connsiteY7" fmla="*/ 136712 h 922020"/>
              <a:gd name="connsiteX0" fmla="*/ 10757 w 8153400"/>
              <a:gd name="connsiteY0" fmla="*/ 168985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0757 w 8153400"/>
              <a:gd name="connsiteY7" fmla="*/ 168985 h 922020"/>
              <a:gd name="connsiteX0" fmla="*/ 0 w 8164158"/>
              <a:gd name="connsiteY0" fmla="*/ 179742 h 922020"/>
              <a:gd name="connsiteX1" fmla="*/ 6104966 w 8164158"/>
              <a:gd name="connsiteY1" fmla="*/ 161365 h 922020"/>
              <a:gd name="connsiteX2" fmla="*/ 6104965 w 8164158"/>
              <a:gd name="connsiteY2" fmla="*/ 0 h 922020"/>
              <a:gd name="connsiteX3" fmla="*/ 7706958 w 8164158"/>
              <a:gd name="connsiteY3" fmla="*/ 7620 h 922020"/>
              <a:gd name="connsiteX4" fmla="*/ 8164158 w 8164158"/>
              <a:gd name="connsiteY4" fmla="*/ 464820 h 922020"/>
              <a:gd name="connsiteX5" fmla="*/ 7706958 w 8164158"/>
              <a:gd name="connsiteY5" fmla="*/ 922020 h 922020"/>
              <a:gd name="connsiteX6" fmla="*/ 10758 w 8164158"/>
              <a:gd name="connsiteY6" fmla="*/ 922020 h 922020"/>
              <a:gd name="connsiteX7" fmla="*/ 0 w 8164158"/>
              <a:gd name="connsiteY7" fmla="*/ 179742 h 922020"/>
              <a:gd name="connsiteX0" fmla="*/ 11544 w 8153400"/>
              <a:gd name="connsiteY0" fmla="*/ 139597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1544 w 8153400"/>
              <a:gd name="connsiteY7" fmla="*/ 139597 h 922020"/>
              <a:gd name="connsiteX0" fmla="*/ 2623 w 8153400"/>
              <a:gd name="connsiteY0" fmla="*/ 170821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2623 w 8153400"/>
              <a:gd name="connsiteY7" fmla="*/ 170821 h 922020"/>
              <a:gd name="connsiteX0" fmla="*/ 7083 w 8153400"/>
              <a:gd name="connsiteY0" fmla="*/ 157439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7083 w 8153400"/>
              <a:gd name="connsiteY7" fmla="*/ 157439 h 922020"/>
              <a:gd name="connsiteX0" fmla="*/ 138 w 8155376"/>
              <a:gd name="connsiteY0" fmla="*/ 161899 h 922020"/>
              <a:gd name="connsiteX1" fmla="*/ 6096184 w 8155376"/>
              <a:gd name="connsiteY1" fmla="*/ 161365 h 922020"/>
              <a:gd name="connsiteX2" fmla="*/ 6096183 w 8155376"/>
              <a:gd name="connsiteY2" fmla="*/ 0 h 922020"/>
              <a:gd name="connsiteX3" fmla="*/ 7698176 w 8155376"/>
              <a:gd name="connsiteY3" fmla="*/ 7620 h 922020"/>
              <a:gd name="connsiteX4" fmla="*/ 8155376 w 8155376"/>
              <a:gd name="connsiteY4" fmla="*/ 464820 h 922020"/>
              <a:gd name="connsiteX5" fmla="*/ 7698176 w 8155376"/>
              <a:gd name="connsiteY5" fmla="*/ 922020 h 922020"/>
              <a:gd name="connsiteX6" fmla="*/ 1976 w 8155376"/>
              <a:gd name="connsiteY6" fmla="*/ 922020 h 922020"/>
              <a:gd name="connsiteX7" fmla="*/ 138 w 8155376"/>
              <a:gd name="connsiteY7" fmla="*/ 161899 h 922020"/>
              <a:gd name="connsiteX0" fmla="*/ 138 w 8155376"/>
              <a:gd name="connsiteY0" fmla="*/ 157565 h 917686"/>
              <a:gd name="connsiteX1" fmla="*/ 6096184 w 8155376"/>
              <a:gd name="connsiteY1" fmla="*/ 157031 h 917686"/>
              <a:gd name="connsiteX2" fmla="*/ 6096184 w 8155376"/>
              <a:gd name="connsiteY2" fmla="*/ 0 h 917686"/>
              <a:gd name="connsiteX3" fmla="*/ 7698176 w 8155376"/>
              <a:gd name="connsiteY3" fmla="*/ 3286 h 917686"/>
              <a:gd name="connsiteX4" fmla="*/ 8155376 w 8155376"/>
              <a:gd name="connsiteY4" fmla="*/ 460486 h 917686"/>
              <a:gd name="connsiteX5" fmla="*/ 7698176 w 8155376"/>
              <a:gd name="connsiteY5" fmla="*/ 917686 h 917686"/>
              <a:gd name="connsiteX6" fmla="*/ 1976 w 8155376"/>
              <a:gd name="connsiteY6" fmla="*/ 917686 h 917686"/>
              <a:gd name="connsiteX7" fmla="*/ 138 w 8155376"/>
              <a:gd name="connsiteY7" fmla="*/ 157565 h 917686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6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2033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4557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2321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32187 h 914400"/>
              <a:gd name="connsiteX0" fmla="*/ 138 w 8155376"/>
              <a:gd name="connsiteY0" fmla="*/ 2280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28087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07226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07226 h 914400"/>
              <a:gd name="connsiteX0" fmla="*/ 138 w 8155376"/>
              <a:gd name="connsiteY0" fmla="*/ 210703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0703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07035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7035 h 914400"/>
              <a:gd name="connsiteX0" fmla="*/ 2769 w 8153400"/>
              <a:gd name="connsiteY0" fmla="*/ 209416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9416 h 914400"/>
              <a:gd name="connsiteX0" fmla="*/ 2769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4654 h 914400"/>
              <a:gd name="connsiteX0" fmla="*/ 0 w 8155017"/>
              <a:gd name="connsiteY0" fmla="*/ 204654 h 914400"/>
              <a:gd name="connsiteX1" fmla="*/ 6095825 w 8155017"/>
              <a:gd name="connsiteY1" fmla="*/ 214269 h 914400"/>
              <a:gd name="connsiteX2" fmla="*/ 6096479 w 8155017"/>
              <a:gd name="connsiteY2" fmla="*/ 1047 h 914400"/>
              <a:gd name="connsiteX3" fmla="*/ 7697817 w 8155017"/>
              <a:gd name="connsiteY3" fmla="*/ 0 h 914400"/>
              <a:gd name="connsiteX4" fmla="*/ 8155017 w 8155017"/>
              <a:gd name="connsiteY4" fmla="*/ 457200 h 914400"/>
              <a:gd name="connsiteX5" fmla="*/ 7697817 w 8155017"/>
              <a:gd name="connsiteY5" fmla="*/ 914400 h 914400"/>
              <a:gd name="connsiteX6" fmla="*/ 1617 w 8155017"/>
              <a:gd name="connsiteY6" fmla="*/ 914400 h 914400"/>
              <a:gd name="connsiteX7" fmla="*/ 0 w 8155017"/>
              <a:gd name="connsiteY7" fmla="*/ 204654 h 914400"/>
              <a:gd name="connsiteX0" fmla="*/ 575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4400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17533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7533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53401" h="914400">
                <a:moveTo>
                  <a:pt x="576" y="214957"/>
                </a:moveTo>
                <a:lnTo>
                  <a:pt x="6094209" y="214269"/>
                </a:lnTo>
                <a:cubicBezTo>
                  <a:pt x="6093667" y="163370"/>
                  <a:pt x="6095405" y="51946"/>
                  <a:pt x="6094863" y="1047"/>
                </a:cubicBezTo>
                <a:lnTo>
                  <a:pt x="7696201" y="0"/>
                </a:lnTo>
                <a:lnTo>
                  <a:pt x="8153401" y="457200"/>
                </a:lnTo>
                <a:lnTo>
                  <a:pt x="7696201" y="914400"/>
                </a:lnTo>
                <a:lnTo>
                  <a:pt x="0" y="912019"/>
                </a:lnTo>
                <a:cubicBezTo>
                  <a:pt x="874" y="661619"/>
                  <a:pt x="2114" y="213831"/>
                  <a:pt x="576" y="214957"/>
                </a:cubicBezTo>
                <a:close/>
              </a:path>
            </a:pathLst>
          </a:custGeom>
          <a:solidFill>
            <a:srgbClr val="0B385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HelveticaNeueLT Pro 45 Lt" pitchFamily="34" charset="0"/>
            </a:endParaRPr>
          </a:p>
        </p:txBody>
      </p:sp>
      <p:sp>
        <p:nvSpPr>
          <p:cNvPr id="17" name="Title"/>
          <p:cNvSpPr>
            <a:spLocks noGrp="1"/>
          </p:cNvSpPr>
          <p:nvPr>
            <p:ph type="title"/>
          </p:nvPr>
        </p:nvSpPr>
        <p:spPr>
          <a:xfrm>
            <a:off x="777240" y="342900"/>
            <a:ext cx="7589520" cy="640080"/>
          </a:xfrm>
        </p:spPr>
        <p:txBody>
          <a:bodyPr>
            <a:normAutofit/>
          </a:bodyPr>
          <a:lstStyle>
            <a:lvl1pPr>
              <a:defRPr sz="3600">
                <a:pattFill prst="pct5">
                  <a:fgClr>
                    <a:schemeClr val="bg1">
                      <a:lumMod val="95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70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utton Next">
            <a:hlinkClick r:id="" action="ppaction://hlinkshowjump?jump=nextslide" highlightClick="1"/>
          </p:cNvPr>
          <p:cNvSpPr/>
          <p:nvPr/>
        </p:nvSpPr>
        <p:spPr>
          <a:xfrm>
            <a:off x="8621396" y="5312834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2" name="Button Prev">
            <a:hlinkClick r:id="" action="ppaction://hlinkshowjump?jump=previousslide" highlightClick="1"/>
          </p:cNvPr>
          <p:cNvSpPr/>
          <p:nvPr/>
        </p:nvSpPr>
        <p:spPr>
          <a:xfrm>
            <a:off x="8243452" y="5312833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5" name="Button Next Chevron"/>
          <p:cNvSpPr/>
          <p:nvPr/>
        </p:nvSpPr>
        <p:spPr>
          <a:xfrm>
            <a:off x="8717371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13" name="Button Prev Chevron"/>
          <p:cNvSpPr/>
          <p:nvPr/>
        </p:nvSpPr>
        <p:spPr>
          <a:xfrm flipH="1">
            <a:off x="8339429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A0FB-30A9-D84C-A537-9AAF2F6CB637}" type="datetime1">
              <a:rPr lang="en-US" smtClean="0"/>
              <a:t>2/10/20</a:t>
            </a:fld>
            <a:endParaRPr lang="en-US"/>
          </a:p>
        </p:txBody>
      </p:sp>
      <p:sp>
        <p:nvSpPr>
          <p:cNvPr id="8" name="Slide Number Pentagon"/>
          <p:cNvSpPr/>
          <p:nvPr/>
        </p:nvSpPr>
        <p:spPr>
          <a:xfrm>
            <a:off x="1" y="5307106"/>
            <a:ext cx="395461" cy="293594"/>
          </a:xfrm>
          <a:prstGeom prst="homePlate">
            <a:avLst>
              <a:gd name="adj" fmla="val 36002"/>
            </a:avLst>
          </a:prstGeom>
          <a:solidFill>
            <a:srgbClr val="DEB40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solidFill>
                <a:srgbClr val="0B385D"/>
              </a:solidFill>
              <a:latin typeface="Galaxie Polaris Condensed Bold" pitchFamily="2" charset="0"/>
              <a:ea typeface="Galaxie Polaris Condensed Bold" pitchFamily="2" charset="0"/>
              <a:cs typeface="Galaxie Polaris Condensed Bold" pitchFamily="2" charset="0"/>
            </a:endParaRP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>
            <a:lvl1pPr>
              <a:defRPr sz="1100"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5A89BE7-9C09-B54B-AE00-F932879BA7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3924036"/>
          </a:xfrm>
        </p:spPr>
        <p:txBody>
          <a:bodyPr>
            <a:normAutofit/>
          </a:bodyPr>
          <a:lstStyle>
            <a:lvl1pPr marL="206360" indent="-206360">
              <a:buClr>
                <a:srgbClr val="DEB406"/>
              </a:buClr>
              <a:buSzPct val="70000"/>
              <a:buFontTx/>
              <a:buBlip>
                <a:blip r:embed="rId2"/>
              </a:buBlip>
              <a:defRPr sz="2200"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19081" indent="-247633">
              <a:buClr>
                <a:srgbClr val="DEB406"/>
              </a:buClr>
              <a:defRPr sz="1800"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DEB406"/>
              </a:buClr>
              <a:defRPr sz="1800"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DEB406"/>
              </a:buClr>
              <a:defRPr sz="1800"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EB406"/>
              </a:buClr>
              <a:defRPr sz="1800"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30" name="Arrow Gold"/>
          <p:cNvSpPr/>
          <p:nvPr/>
        </p:nvSpPr>
        <p:spPr>
          <a:xfrm>
            <a:off x="-76200" y="103709"/>
            <a:ext cx="8915400" cy="914400"/>
          </a:xfrm>
          <a:custGeom>
            <a:avLst/>
            <a:gdLst>
              <a:gd name="connsiteX0" fmla="*/ 0 w 8153400"/>
              <a:gd name="connsiteY0" fmla="*/ 0 h 914400"/>
              <a:gd name="connsiteX1" fmla="*/ 7696200 w 8153400"/>
              <a:gd name="connsiteY1" fmla="*/ 0 h 914400"/>
              <a:gd name="connsiteX2" fmla="*/ 8153400 w 8153400"/>
              <a:gd name="connsiteY2" fmla="*/ 457200 h 914400"/>
              <a:gd name="connsiteX3" fmla="*/ 7696200 w 8153400"/>
              <a:gd name="connsiteY3" fmla="*/ 914400 h 914400"/>
              <a:gd name="connsiteX4" fmla="*/ 0 w 8153400"/>
              <a:gd name="connsiteY4" fmla="*/ 914400 h 914400"/>
              <a:gd name="connsiteX5" fmla="*/ 0 w 8153400"/>
              <a:gd name="connsiteY5" fmla="*/ 0 h 91440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7696200 w 8153400"/>
              <a:gd name="connsiteY2" fmla="*/ 7620 h 922020"/>
              <a:gd name="connsiteX3" fmla="*/ 8153400 w 8153400"/>
              <a:gd name="connsiteY3" fmla="*/ 464820 h 922020"/>
              <a:gd name="connsiteX4" fmla="*/ 7696200 w 8153400"/>
              <a:gd name="connsiteY4" fmla="*/ 922020 h 922020"/>
              <a:gd name="connsiteX5" fmla="*/ 0 w 8153400"/>
              <a:gd name="connsiteY5" fmla="*/ 922020 h 922020"/>
              <a:gd name="connsiteX6" fmla="*/ 0 w 8153400"/>
              <a:gd name="connsiteY6" fmla="*/ 7620 h 92202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53400"/>
              <a:gd name="connsiteY0" fmla="*/ 7620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85673"/>
              <a:gd name="connsiteY0" fmla="*/ 136712 h 922020"/>
              <a:gd name="connsiteX1" fmla="*/ 6126481 w 8185673"/>
              <a:gd name="connsiteY1" fmla="*/ 161365 h 922020"/>
              <a:gd name="connsiteX2" fmla="*/ 6126480 w 8185673"/>
              <a:gd name="connsiteY2" fmla="*/ 0 h 922020"/>
              <a:gd name="connsiteX3" fmla="*/ 7728473 w 8185673"/>
              <a:gd name="connsiteY3" fmla="*/ 7620 h 922020"/>
              <a:gd name="connsiteX4" fmla="*/ 8185673 w 8185673"/>
              <a:gd name="connsiteY4" fmla="*/ 464820 h 922020"/>
              <a:gd name="connsiteX5" fmla="*/ 7728473 w 8185673"/>
              <a:gd name="connsiteY5" fmla="*/ 922020 h 922020"/>
              <a:gd name="connsiteX6" fmla="*/ 32273 w 8185673"/>
              <a:gd name="connsiteY6" fmla="*/ 922020 h 922020"/>
              <a:gd name="connsiteX7" fmla="*/ 0 w 8185673"/>
              <a:gd name="connsiteY7" fmla="*/ 136712 h 922020"/>
              <a:gd name="connsiteX0" fmla="*/ 10757 w 8153400"/>
              <a:gd name="connsiteY0" fmla="*/ 168985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0757 w 8153400"/>
              <a:gd name="connsiteY7" fmla="*/ 168985 h 922020"/>
              <a:gd name="connsiteX0" fmla="*/ 0 w 8164158"/>
              <a:gd name="connsiteY0" fmla="*/ 179742 h 922020"/>
              <a:gd name="connsiteX1" fmla="*/ 6104966 w 8164158"/>
              <a:gd name="connsiteY1" fmla="*/ 161365 h 922020"/>
              <a:gd name="connsiteX2" fmla="*/ 6104965 w 8164158"/>
              <a:gd name="connsiteY2" fmla="*/ 0 h 922020"/>
              <a:gd name="connsiteX3" fmla="*/ 7706958 w 8164158"/>
              <a:gd name="connsiteY3" fmla="*/ 7620 h 922020"/>
              <a:gd name="connsiteX4" fmla="*/ 8164158 w 8164158"/>
              <a:gd name="connsiteY4" fmla="*/ 464820 h 922020"/>
              <a:gd name="connsiteX5" fmla="*/ 7706958 w 8164158"/>
              <a:gd name="connsiteY5" fmla="*/ 922020 h 922020"/>
              <a:gd name="connsiteX6" fmla="*/ 10758 w 8164158"/>
              <a:gd name="connsiteY6" fmla="*/ 922020 h 922020"/>
              <a:gd name="connsiteX7" fmla="*/ 0 w 8164158"/>
              <a:gd name="connsiteY7" fmla="*/ 179742 h 922020"/>
              <a:gd name="connsiteX0" fmla="*/ 11544 w 8153400"/>
              <a:gd name="connsiteY0" fmla="*/ 139597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1544 w 8153400"/>
              <a:gd name="connsiteY7" fmla="*/ 139597 h 922020"/>
              <a:gd name="connsiteX0" fmla="*/ 2623 w 8153400"/>
              <a:gd name="connsiteY0" fmla="*/ 170821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2623 w 8153400"/>
              <a:gd name="connsiteY7" fmla="*/ 170821 h 922020"/>
              <a:gd name="connsiteX0" fmla="*/ 7083 w 8153400"/>
              <a:gd name="connsiteY0" fmla="*/ 157439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7083 w 8153400"/>
              <a:gd name="connsiteY7" fmla="*/ 157439 h 922020"/>
              <a:gd name="connsiteX0" fmla="*/ 138 w 8155376"/>
              <a:gd name="connsiteY0" fmla="*/ 161899 h 922020"/>
              <a:gd name="connsiteX1" fmla="*/ 6096184 w 8155376"/>
              <a:gd name="connsiteY1" fmla="*/ 161365 h 922020"/>
              <a:gd name="connsiteX2" fmla="*/ 6096183 w 8155376"/>
              <a:gd name="connsiteY2" fmla="*/ 0 h 922020"/>
              <a:gd name="connsiteX3" fmla="*/ 7698176 w 8155376"/>
              <a:gd name="connsiteY3" fmla="*/ 7620 h 922020"/>
              <a:gd name="connsiteX4" fmla="*/ 8155376 w 8155376"/>
              <a:gd name="connsiteY4" fmla="*/ 464820 h 922020"/>
              <a:gd name="connsiteX5" fmla="*/ 7698176 w 8155376"/>
              <a:gd name="connsiteY5" fmla="*/ 922020 h 922020"/>
              <a:gd name="connsiteX6" fmla="*/ 1976 w 8155376"/>
              <a:gd name="connsiteY6" fmla="*/ 922020 h 922020"/>
              <a:gd name="connsiteX7" fmla="*/ 138 w 8155376"/>
              <a:gd name="connsiteY7" fmla="*/ 161899 h 922020"/>
              <a:gd name="connsiteX0" fmla="*/ 138 w 8155376"/>
              <a:gd name="connsiteY0" fmla="*/ 157565 h 917686"/>
              <a:gd name="connsiteX1" fmla="*/ 6096184 w 8155376"/>
              <a:gd name="connsiteY1" fmla="*/ 157031 h 917686"/>
              <a:gd name="connsiteX2" fmla="*/ 6096184 w 8155376"/>
              <a:gd name="connsiteY2" fmla="*/ 0 h 917686"/>
              <a:gd name="connsiteX3" fmla="*/ 7698176 w 8155376"/>
              <a:gd name="connsiteY3" fmla="*/ 3286 h 917686"/>
              <a:gd name="connsiteX4" fmla="*/ 8155376 w 8155376"/>
              <a:gd name="connsiteY4" fmla="*/ 460486 h 917686"/>
              <a:gd name="connsiteX5" fmla="*/ 7698176 w 8155376"/>
              <a:gd name="connsiteY5" fmla="*/ 917686 h 917686"/>
              <a:gd name="connsiteX6" fmla="*/ 1976 w 8155376"/>
              <a:gd name="connsiteY6" fmla="*/ 917686 h 917686"/>
              <a:gd name="connsiteX7" fmla="*/ 138 w 8155376"/>
              <a:gd name="connsiteY7" fmla="*/ 157565 h 917686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6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2033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4557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2321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32187 h 914400"/>
              <a:gd name="connsiteX0" fmla="*/ 138 w 8155376"/>
              <a:gd name="connsiteY0" fmla="*/ 2280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28087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07226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07226 h 914400"/>
              <a:gd name="connsiteX0" fmla="*/ 138 w 8155376"/>
              <a:gd name="connsiteY0" fmla="*/ 210703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0703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07035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7035 h 914400"/>
              <a:gd name="connsiteX0" fmla="*/ 2769 w 8153400"/>
              <a:gd name="connsiteY0" fmla="*/ 209416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9416 h 914400"/>
              <a:gd name="connsiteX0" fmla="*/ 2769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4654 h 914400"/>
              <a:gd name="connsiteX0" fmla="*/ 0 w 8155017"/>
              <a:gd name="connsiteY0" fmla="*/ 204654 h 914400"/>
              <a:gd name="connsiteX1" fmla="*/ 6095825 w 8155017"/>
              <a:gd name="connsiteY1" fmla="*/ 214269 h 914400"/>
              <a:gd name="connsiteX2" fmla="*/ 6096479 w 8155017"/>
              <a:gd name="connsiteY2" fmla="*/ 1047 h 914400"/>
              <a:gd name="connsiteX3" fmla="*/ 7697817 w 8155017"/>
              <a:gd name="connsiteY3" fmla="*/ 0 h 914400"/>
              <a:gd name="connsiteX4" fmla="*/ 8155017 w 8155017"/>
              <a:gd name="connsiteY4" fmla="*/ 457200 h 914400"/>
              <a:gd name="connsiteX5" fmla="*/ 7697817 w 8155017"/>
              <a:gd name="connsiteY5" fmla="*/ 914400 h 914400"/>
              <a:gd name="connsiteX6" fmla="*/ 1617 w 8155017"/>
              <a:gd name="connsiteY6" fmla="*/ 914400 h 914400"/>
              <a:gd name="connsiteX7" fmla="*/ 0 w 8155017"/>
              <a:gd name="connsiteY7" fmla="*/ 204654 h 914400"/>
              <a:gd name="connsiteX0" fmla="*/ 575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4400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17533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7533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53401" h="914400">
                <a:moveTo>
                  <a:pt x="576" y="214957"/>
                </a:moveTo>
                <a:lnTo>
                  <a:pt x="6094209" y="214269"/>
                </a:lnTo>
                <a:cubicBezTo>
                  <a:pt x="6093667" y="163370"/>
                  <a:pt x="6095405" y="51946"/>
                  <a:pt x="6094863" y="1047"/>
                </a:cubicBezTo>
                <a:lnTo>
                  <a:pt x="7696201" y="0"/>
                </a:lnTo>
                <a:lnTo>
                  <a:pt x="8153401" y="457200"/>
                </a:lnTo>
                <a:lnTo>
                  <a:pt x="7696201" y="914400"/>
                </a:lnTo>
                <a:lnTo>
                  <a:pt x="0" y="912019"/>
                </a:lnTo>
                <a:cubicBezTo>
                  <a:pt x="874" y="661619"/>
                  <a:pt x="2114" y="213831"/>
                  <a:pt x="576" y="214957"/>
                </a:cubicBezTo>
                <a:close/>
              </a:path>
            </a:pathLst>
          </a:custGeom>
          <a:solidFill>
            <a:srgbClr val="0B385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HelveticaNeueLT Pro 45 Lt" pitchFamily="34" charset="0"/>
            </a:endParaRPr>
          </a:p>
        </p:txBody>
      </p:sp>
      <p:sp>
        <p:nvSpPr>
          <p:cNvPr id="29" name="Title"/>
          <p:cNvSpPr>
            <a:spLocks noGrp="1"/>
          </p:cNvSpPr>
          <p:nvPr>
            <p:ph type="title"/>
          </p:nvPr>
        </p:nvSpPr>
        <p:spPr>
          <a:xfrm>
            <a:off x="777240" y="342900"/>
            <a:ext cx="7589520" cy="640080"/>
          </a:xfrm>
        </p:spPr>
        <p:txBody>
          <a:bodyPr>
            <a:normAutofit/>
          </a:bodyPr>
          <a:lstStyle>
            <a:lvl1pPr>
              <a:defRPr sz="3600">
                <a:pattFill prst="pct5">
                  <a:fgClr>
                    <a:schemeClr val="bg1">
                      <a:lumMod val="95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53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Labeled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utton Next">
            <a:hlinkClick r:id="" action="ppaction://hlinkshowjump?jump=nextslide" highlightClick="1"/>
          </p:cNvPr>
          <p:cNvSpPr/>
          <p:nvPr/>
        </p:nvSpPr>
        <p:spPr>
          <a:xfrm>
            <a:off x="8621396" y="5312834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2" name="Button Prev">
            <a:hlinkClick r:id="" action="ppaction://hlinkshowjump?jump=previousslide" highlightClick="1"/>
          </p:cNvPr>
          <p:cNvSpPr/>
          <p:nvPr/>
        </p:nvSpPr>
        <p:spPr>
          <a:xfrm>
            <a:off x="8243452" y="5312833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5" name="Button Next Chevron"/>
          <p:cNvSpPr/>
          <p:nvPr/>
        </p:nvSpPr>
        <p:spPr>
          <a:xfrm>
            <a:off x="8717371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13" name="Button Prev Chevron"/>
          <p:cNvSpPr/>
          <p:nvPr/>
        </p:nvSpPr>
        <p:spPr>
          <a:xfrm flipH="1">
            <a:off x="8339429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28135-9516-464A-B914-FE0EE0BD7229}" type="datetime1">
              <a:rPr lang="en-US" smtClean="0"/>
              <a:t>2/10/20</a:t>
            </a:fld>
            <a:endParaRPr lang="en-US"/>
          </a:p>
        </p:txBody>
      </p:sp>
      <p:sp>
        <p:nvSpPr>
          <p:cNvPr id="8" name="Slide Number Pentagon"/>
          <p:cNvSpPr/>
          <p:nvPr/>
        </p:nvSpPr>
        <p:spPr>
          <a:xfrm>
            <a:off x="1" y="5307106"/>
            <a:ext cx="395461" cy="293594"/>
          </a:xfrm>
          <a:prstGeom prst="homePlate">
            <a:avLst>
              <a:gd name="adj" fmla="val 36002"/>
            </a:avLst>
          </a:prstGeom>
          <a:solidFill>
            <a:srgbClr val="DEB40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solidFill>
                <a:srgbClr val="0B385D"/>
              </a:solidFill>
              <a:latin typeface="Galaxie Polaris Condensed Bold" pitchFamily="2" charset="0"/>
              <a:ea typeface="Galaxie Polaris Condensed Bold" pitchFamily="2" charset="0"/>
              <a:cs typeface="Galaxie Polaris Condensed Bold" pitchFamily="2" charset="0"/>
            </a:endParaRP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>
            <a:lvl1pPr>
              <a:defRPr sz="1100"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5A89BE7-9C09-B54B-AE00-F932879BA7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3924036"/>
          </a:xfrm>
        </p:spPr>
        <p:txBody>
          <a:bodyPr/>
          <a:lstStyle>
            <a:lvl1pPr marL="206360" indent="-206360">
              <a:buClr>
                <a:srgbClr val="DEB406"/>
              </a:buClr>
              <a:buSzPct val="70000"/>
              <a:buFontTx/>
              <a:buBlip>
                <a:blip r:embed="rId2"/>
              </a:buBlip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19081" indent="-247633">
              <a:buClr>
                <a:srgbClr val="DEB406"/>
              </a:buClr>
              <a:defRPr>
                <a:solidFill>
                  <a:srgbClr val="0B385D"/>
                </a:solidFill>
                <a:latin typeface="HelveticaNeueLT Pro 45 Lt" pitchFamily="34" charset="0"/>
                <a:ea typeface="Arial" panose="020B0604020202020204" pitchFamily="34" charset="0"/>
                <a:cs typeface="Galaxie Polaris Condensed Book" pitchFamily="2" charset="0"/>
              </a:defRPr>
            </a:lvl2pPr>
            <a:lvl3pPr>
              <a:buClr>
                <a:srgbClr val="DEB406"/>
              </a:buClr>
              <a:defRPr>
                <a:solidFill>
                  <a:srgbClr val="0B385D"/>
                </a:solidFill>
                <a:latin typeface="HelveticaNeueLT Pro 45 Lt" pitchFamily="34" charset="0"/>
                <a:ea typeface="Arial" panose="020B0604020202020204" pitchFamily="34" charset="0"/>
                <a:cs typeface="Galaxie Polaris Condensed Book" pitchFamily="2" charset="0"/>
              </a:defRPr>
            </a:lvl3pPr>
            <a:lvl4pPr>
              <a:buClr>
                <a:srgbClr val="DEB406"/>
              </a:buClr>
              <a:defRPr>
                <a:solidFill>
                  <a:srgbClr val="0B385D"/>
                </a:solidFill>
                <a:latin typeface="HelveticaNeueLT Pro 45 Lt" pitchFamily="34" charset="0"/>
                <a:ea typeface="Arial" panose="020B0604020202020204" pitchFamily="34" charset="0"/>
                <a:cs typeface="Galaxie Polaris Condensed Book" pitchFamily="2" charset="0"/>
              </a:defRPr>
            </a:lvl4pPr>
            <a:lvl5pPr>
              <a:buClr>
                <a:srgbClr val="DEB406"/>
              </a:buClr>
              <a:defRPr>
                <a:solidFill>
                  <a:srgbClr val="0B385D"/>
                </a:solidFill>
                <a:latin typeface="HelveticaNeueLT Pro 45 Lt" pitchFamily="34" charset="0"/>
                <a:ea typeface="Arial" panose="020B0604020202020204" pitchFamily="34" charset="0"/>
                <a:cs typeface="Galaxie Polaris Condensed Book" pitchFamily="2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6" name="Arrow Gold"/>
          <p:cNvSpPr/>
          <p:nvPr/>
        </p:nvSpPr>
        <p:spPr>
          <a:xfrm>
            <a:off x="-76200" y="103709"/>
            <a:ext cx="8915400" cy="914400"/>
          </a:xfrm>
          <a:custGeom>
            <a:avLst/>
            <a:gdLst>
              <a:gd name="connsiteX0" fmla="*/ 0 w 8153400"/>
              <a:gd name="connsiteY0" fmla="*/ 0 h 914400"/>
              <a:gd name="connsiteX1" fmla="*/ 7696200 w 8153400"/>
              <a:gd name="connsiteY1" fmla="*/ 0 h 914400"/>
              <a:gd name="connsiteX2" fmla="*/ 8153400 w 8153400"/>
              <a:gd name="connsiteY2" fmla="*/ 457200 h 914400"/>
              <a:gd name="connsiteX3" fmla="*/ 7696200 w 8153400"/>
              <a:gd name="connsiteY3" fmla="*/ 914400 h 914400"/>
              <a:gd name="connsiteX4" fmla="*/ 0 w 8153400"/>
              <a:gd name="connsiteY4" fmla="*/ 914400 h 914400"/>
              <a:gd name="connsiteX5" fmla="*/ 0 w 8153400"/>
              <a:gd name="connsiteY5" fmla="*/ 0 h 91440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7696200 w 8153400"/>
              <a:gd name="connsiteY2" fmla="*/ 7620 h 922020"/>
              <a:gd name="connsiteX3" fmla="*/ 8153400 w 8153400"/>
              <a:gd name="connsiteY3" fmla="*/ 464820 h 922020"/>
              <a:gd name="connsiteX4" fmla="*/ 7696200 w 8153400"/>
              <a:gd name="connsiteY4" fmla="*/ 922020 h 922020"/>
              <a:gd name="connsiteX5" fmla="*/ 0 w 8153400"/>
              <a:gd name="connsiteY5" fmla="*/ 922020 h 922020"/>
              <a:gd name="connsiteX6" fmla="*/ 0 w 8153400"/>
              <a:gd name="connsiteY6" fmla="*/ 7620 h 92202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53400"/>
              <a:gd name="connsiteY0" fmla="*/ 7620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85673"/>
              <a:gd name="connsiteY0" fmla="*/ 136712 h 922020"/>
              <a:gd name="connsiteX1" fmla="*/ 6126481 w 8185673"/>
              <a:gd name="connsiteY1" fmla="*/ 161365 h 922020"/>
              <a:gd name="connsiteX2" fmla="*/ 6126480 w 8185673"/>
              <a:gd name="connsiteY2" fmla="*/ 0 h 922020"/>
              <a:gd name="connsiteX3" fmla="*/ 7728473 w 8185673"/>
              <a:gd name="connsiteY3" fmla="*/ 7620 h 922020"/>
              <a:gd name="connsiteX4" fmla="*/ 8185673 w 8185673"/>
              <a:gd name="connsiteY4" fmla="*/ 464820 h 922020"/>
              <a:gd name="connsiteX5" fmla="*/ 7728473 w 8185673"/>
              <a:gd name="connsiteY5" fmla="*/ 922020 h 922020"/>
              <a:gd name="connsiteX6" fmla="*/ 32273 w 8185673"/>
              <a:gd name="connsiteY6" fmla="*/ 922020 h 922020"/>
              <a:gd name="connsiteX7" fmla="*/ 0 w 8185673"/>
              <a:gd name="connsiteY7" fmla="*/ 136712 h 922020"/>
              <a:gd name="connsiteX0" fmla="*/ 10757 w 8153400"/>
              <a:gd name="connsiteY0" fmla="*/ 168985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0757 w 8153400"/>
              <a:gd name="connsiteY7" fmla="*/ 168985 h 922020"/>
              <a:gd name="connsiteX0" fmla="*/ 0 w 8164158"/>
              <a:gd name="connsiteY0" fmla="*/ 179742 h 922020"/>
              <a:gd name="connsiteX1" fmla="*/ 6104966 w 8164158"/>
              <a:gd name="connsiteY1" fmla="*/ 161365 h 922020"/>
              <a:gd name="connsiteX2" fmla="*/ 6104965 w 8164158"/>
              <a:gd name="connsiteY2" fmla="*/ 0 h 922020"/>
              <a:gd name="connsiteX3" fmla="*/ 7706958 w 8164158"/>
              <a:gd name="connsiteY3" fmla="*/ 7620 h 922020"/>
              <a:gd name="connsiteX4" fmla="*/ 8164158 w 8164158"/>
              <a:gd name="connsiteY4" fmla="*/ 464820 h 922020"/>
              <a:gd name="connsiteX5" fmla="*/ 7706958 w 8164158"/>
              <a:gd name="connsiteY5" fmla="*/ 922020 h 922020"/>
              <a:gd name="connsiteX6" fmla="*/ 10758 w 8164158"/>
              <a:gd name="connsiteY6" fmla="*/ 922020 h 922020"/>
              <a:gd name="connsiteX7" fmla="*/ 0 w 8164158"/>
              <a:gd name="connsiteY7" fmla="*/ 179742 h 922020"/>
              <a:gd name="connsiteX0" fmla="*/ 11544 w 8153400"/>
              <a:gd name="connsiteY0" fmla="*/ 139597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1544 w 8153400"/>
              <a:gd name="connsiteY7" fmla="*/ 139597 h 922020"/>
              <a:gd name="connsiteX0" fmla="*/ 2623 w 8153400"/>
              <a:gd name="connsiteY0" fmla="*/ 170821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2623 w 8153400"/>
              <a:gd name="connsiteY7" fmla="*/ 170821 h 922020"/>
              <a:gd name="connsiteX0" fmla="*/ 7083 w 8153400"/>
              <a:gd name="connsiteY0" fmla="*/ 157439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7083 w 8153400"/>
              <a:gd name="connsiteY7" fmla="*/ 157439 h 922020"/>
              <a:gd name="connsiteX0" fmla="*/ 138 w 8155376"/>
              <a:gd name="connsiteY0" fmla="*/ 161899 h 922020"/>
              <a:gd name="connsiteX1" fmla="*/ 6096184 w 8155376"/>
              <a:gd name="connsiteY1" fmla="*/ 161365 h 922020"/>
              <a:gd name="connsiteX2" fmla="*/ 6096183 w 8155376"/>
              <a:gd name="connsiteY2" fmla="*/ 0 h 922020"/>
              <a:gd name="connsiteX3" fmla="*/ 7698176 w 8155376"/>
              <a:gd name="connsiteY3" fmla="*/ 7620 h 922020"/>
              <a:gd name="connsiteX4" fmla="*/ 8155376 w 8155376"/>
              <a:gd name="connsiteY4" fmla="*/ 464820 h 922020"/>
              <a:gd name="connsiteX5" fmla="*/ 7698176 w 8155376"/>
              <a:gd name="connsiteY5" fmla="*/ 922020 h 922020"/>
              <a:gd name="connsiteX6" fmla="*/ 1976 w 8155376"/>
              <a:gd name="connsiteY6" fmla="*/ 922020 h 922020"/>
              <a:gd name="connsiteX7" fmla="*/ 138 w 8155376"/>
              <a:gd name="connsiteY7" fmla="*/ 161899 h 922020"/>
              <a:gd name="connsiteX0" fmla="*/ 138 w 8155376"/>
              <a:gd name="connsiteY0" fmla="*/ 157565 h 917686"/>
              <a:gd name="connsiteX1" fmla="*/ 6096184 w 8155376"/>
              <a:gd name="connsiteY1" fmla="*/ 157031 h 917686"/>
              <a:gd name="connsiteX2" fmla="*/ 6096184 w 8155376"/>
              <a:gd name="connsiteY2" fmla="*/ 0 h 917686"/>
              <a:gd name="connsiteX3" fmla="*/ 7698176 w 8155376"/>
              <a:gd name="connsiteY3" fmla="*/ 3286 h 917686"/>
              <a:gd name="connsiteX4" fmla="*/ 8155376 w 8155376"/>
              <a:gd name="connsiteY4" fmla="*/ 460486 h 917686"/>
              <a:gd name="connsiteX5" fmla="*/ 7698176 w 8155376"/>
              <a:gd name="connsiteY5" fmla="*/ 917686 h 917686"/>
              <a:gd name="connsiteX6" fmla="*/ 1976 w 8155376"/>
              <a:gd name="connsiteY6" fmla="*/ 917686 h 917686"/>
              <a:gd name="connsiteX7" fmla="*/ 138 w 8155376"/>
              <a:gd name="connsiteY7" fmla="*/ 157565 h 917686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6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2033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4557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2321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32187 h 914400"/>
              <a:gd name="connsiteX0" fmla="*/ 138 w 8155376"/>
              <a:gd name="connsiteY0" fmla="*/ 2280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28087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07226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07226 h 914400"/>
              <a:gd name="connsiteX0" fmla="*/ 138 w 8155376"/>
              <a:gd name="connsiteY0" fmla="*/ 210703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0703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07035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7035 h 914400"/>
              <a:gd name="connsiteX0" fmla="*/ 2769 w 8153400"/>
              <a:gd name="connsiteY0" fmla="*/ 209416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9416 h 914400"/>
              <a:gd name="connsiteX0" fmla="*/ 2769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4654 h 914400"/>
              <a:gd name="connsiteX0" fmla="*/ 0 w 8155017"/>
              <a:gd name="connsiteY0" fmla="*/ 204654 h 914400"/>
              <a:gd name="connsiteX1" fmla="*/ 6095825 w 8155017"/>
              <a:gd name="connsiteY1" fmla="*/ 214269 h 914400"/>
              <a:gd name="connsiteX2" fmla="*/ 6096479 w 8155017"/>
              <a:gd name="connsiteY2" fmla="*/ 1047 h 914400"/>
              <a:gd name="connsiteX3" fmla="*/ 7697817 w 8155017"/>
              <a:gd name="connsiteY3" fmla="*/ 0 h 914400"/>
              <a:gd name="connsiteX4" fmla="*/ 8155017 w 8155017"/>
              <a:gd name="connsiteY4" fmla="*/ 457200 h 914400"/>
              <a:gd name="connsiteX5" fmla="*/ 7697817 w 8155017"/>
              <a:gd name="connsiteY5" fmla="*/ 914400 h 914400"/>
              <a:gd name="connsiteX6" fmla="*/ 1617 w 8155017"/>
              <a:gd name="connsiteY6" fmla="*/ 914400 h 914400"/>
              <a:gd name="connsiteX7" fmla="*/ 0 w 8155017"/>
              <a:gd name="connsiteY7" fmla="*/ 204654 h 914400"/>
              <a:gd name="connsiteX0" fmla="*/ 575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4400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17533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7533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53401" h="914400">
                <a:moveTo>
                  <a:pt x="576" y="214957"/>
                </a:moveTo>
                <a:lnTo>
                  <a:pt x="6094209" y="214269"/>
                </a:lnTo>
                <a:cubicBezTo>
                  <a:pt x="6093667" y="163370"/>
                  <a:pt x="6095405" y="51946"/>
                  <a:pt x="6094863" y="1047"/>
                </a:cubicBezTo>
                <a:lnTo>
                  <a:pt x="7696201" y="0"/>
                </a:lnTo>
                <a:lnTo>
                  <a:pt x="8153401" y="457200"/>
                </a:lnTo>
                <a:lnTo>
                  <a:pt x="7696201" y="914400"/>
                </a:lnTo>
                <a:lnTo>
                  <a:pt x="0" y="912019"/>
                </a:lnTo>
                <a:cubicBezTo>
                  <a:pt x="874" y="661619"/>
                  <a:pt x="2114" y="213831"/>
                  <a:pt x="576" y="214957"/>
                </a:cubicBezTo>
                <a:close/>
              </a:path>
            </a:pathLst>
          </a:custGeom>
          <a:solidFill>
            <a:srgbClr val="0B385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HelveticaNeueLT Pro 45 Lt" pitchFamily="34" charset="0"/>
            </a:endParaRPr>
          </a:p>
        </p:txBody>
      </p:sp>
      <p:sp>
        <p:nvSpPr>
          <p:cNvPr id="45" name="Title"/>
          <p:cNvSpPr>
            <a:spLocks noGrp="1"/>
          </p:cNvSpPr>
          <p:nvPr>
            <p:ph type="title"/>
          </p:nvPr>
        </p:nvSpPr>
        <p:spPr>
          <a:xfrm>
            <a:off x="777240" y="342900"/>
            <a:ext cx="7589520" cy="640080"/>
          </a:xfrm>
        </p:spPr>
        <p:txBody>
          <a:bodyPr>
            <a:normAutofit/>
          </a:bodyPr>
          <a:lstStyle>
            <a:lvl1pPr>
              <a:defRPr sz="3600">
                <a:pattFill prst="pct5">
                  <a:fgClr>
                    <a:schemeClr val="bg1">
                      <a:lumMod val="95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40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62A51A0-7FE1-854A-AF9B-D257DEC54F0A}" type="datetime1">
              <a:rPr lang="en-US" smtClean="0"/>
              <a:pPr/>
              <a:t>2/10/20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5A89BE7-9C09-B54B-AE00-F932879BA7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407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4" r:id="rId3"/>
    <p:sldLayoutId id="2147483755" r:id="rId4"/>
    <p:sldLayoutId id="2147483756" r:id="rId5"/>
    <p:sldLayoutId id="2147483757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8" r:id="rId17"/>
  </p:sldLayoutIdLst>
  <p:hf hdr="0" ftr="0" dt="0"/>
  <p:txStyles>
    <p:titleStyle>
      <a:lvl1pPr algn="ctr" defTabSz="825442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09541" indent="-309541" algn="l" defTabSz="825442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70672" indent="-257951" algn="l" defTabSz="825442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31802" indent="-206360" algn="l" defTabSz="825442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44523" indent="-206360" algn="l" defTabSz="825442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57243" indent="-206360" algn="l" defTabSz="825442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269964" indent="-206360" algn="l" defTabSz="825442" rtl="0" eaLnBrk="1" latinLnBrk="0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6pPr>
      <a:lvl7pPr marL="2682685" indent="-206360" algn="l" defTabSz="825442" rtl="0" eaLnBrk="1" latinLnBrk="0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7pPr>
      <a:lvl8pPr marL="3095406" indent="-206360" algn="l" defTabSz="825442" rtl="0" eaLnBrk="1" latinLnBrk="0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8pPr>
      <a:lvl9pPr marL="3508126" indent="-206360" algn="l" defTabSz="825442" rtl="0" eaLnBrk="1" latinLnBrk="0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5442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1pPr>
      <a:lvl2pPr marL="412721" algn="l" defTabSz="825442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2pPr>
      <a:lvl3pPr marL="825442" algn="l" defTabSz="825442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238162" algn="l" defTabSz="825442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4pPr>
      <a:lvl5pPr marL="1650883" algn="l" defTabSz="825442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5pPr>
      <a:lvl6pPr marL="2063604" algn="l" defTabSz="825442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76325" algn="l" defTabSz="825442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889045" algn="l" defTabSz="825442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301766" algn="l" defTabSz="825442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tiff"/><Relationship Id="rId7" Type="http://schemas.openxmlformats.org/officeDocument/2006/relationships/image" Target="../media/image44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tiff"/><Relationship Id="rId11" Type="http://schemas.openxmlformats.org/officeDocument/2006/relationships/image" Target="../media/image48.png"/><Relationship Id="rId5" Type="http://schemas.openxmlformats.org/officeDocument/2006/relationships/image" Target="../media/image42.tiff"/><Relationship Id="rId10" Type="http://schemas.openxmlformats.org/officeDocument/2006/relationships/image" Target="../media/image47.png"/><Relationship Id="rId4" Type="http://schemas.openxmlformats.org/officeDocument/2006/relationships/image" Target="../media/image41.tiff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biokgs.com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biokgs.com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80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00.png"/><Relationship Id="rId10" Type="http://schemas.openxmlformats.org/officeDocument/2006/relationships/image" Target="../media/image90.png"/><Relationship Id="rId4" Type="http://schemas.openxmlformats.org/officeDocument/2006/relationships/image" Target="../media/image790.png"/><Relationship Id="rId9" Type="http://schemas.openxmlformats.org/officeDocument/2006/relationships/image" Target="../media/image8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tiff"/><Relationship Id="rId7" Type="http://schemas.openxmlformats.org/officeDocument/2006/relationships/image" Target="../media/image44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tiff"/><Relationship Id="rId11" Type="http://schemas.openxmlformats.org/officeDocument/2006/relationships/image" Target="../media/image48.png"/><Relationship Id="rId5" Type="http://schemas.openxmlformats.org/officeDocument/2006/relationships/image" Target="../media/image42.tiff"/><Relationship Id="rId10" Type="http://schemas.openxmlformats.org/officeDocument/2006/relationships/image" Target="../media/image47.png"/><Relationship Id="rId4" Type="http://schemas.openxmlformats.org/officeDocument/2006/relationships/image" Target="../media/image41.tiff"/><Relationship Id="rId9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sv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60.png"/><Relationship Id="rId10" Type="http://schemas.openxmlformats.org/officeDocument/2006/relationships/image" Target="../media/image34.png"/><Relationship Id="rId4" Type="http://schemas.openxmlformats.org/officeDocument/2006/relationships/image" Target="../media/image250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biokgs.com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B4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2B187-2F32-E14A-BC08-BBF338E0F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422"/>
            <a:ext cx="9144000" cy="51421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A30F3B-FB1B-CC42-BDEC-DCCE22452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87906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59085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28445A-A728-FF40-B4EF-BB0CC21D4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F78B51-3C20-1241-AB45-0F3F3667A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(1)</a:t>
            </a:r>
            <a:r>
              <a:rPr lang="zh-CN" altLang="en-US" sz="2800" dirty="0"/>
              <a:t> </a:t>
            </a:r>
            <a:r>
              <a:rPr lang="en-US" altLang="zh-CN" sz="2800" dirty="0"/>
              <a:t>Learning</a:t>
            </a:r>
            <a:r>
              <a:rPr lang="zh-CN" altLang="en-US" sz="2800" dirty="0"/>
              <a:t> </a:t>
            </a:r>
            <a:r>
              <a:rPr lang="en-US" altLang="zh-CN" sz="2800" dirty="0"/>
              <a:t>Representations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Structures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CDEDF20B-BD9D-7146-917A-5E3F5BD2B5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386467"/>
                  </p:ext>
                </p:extLst>
              </p:nvPr>
            </p:nvGraphicFramePr>
            <p:xfrm>
              <a:off x="310642" y="1333500"/>
              <a:ext cx="8522715" cy="3627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22116">
                      <a:extLst>
                        <a:ext uri="{9D8B030D-6E8A-4147-A177-3AD203B41FA5}">
                          <a16:colId xmlns:a16="http://schemas.microsoft.com/office/drawing/2014/main" val="1749794544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853281722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358847956"/>
                        </a:ext>
                      </a:extLst>
                    </a:gridCol>
                    <a:gridCol w="1523999">
                      <a:extLst>
                        <a:ext uri="{9D8B030D-6E8A-4147-A177-3AD203B41FA5}">
                          <a16:colId xmlns:a16="http://schemas.microsoft.com/office/drawing/2014/main" val="559629247"/>
                        </a:ext>
                      </a:extLst>
                    </a:gridCol>
                  </a:tblGrid>
                  <a:tr h="224519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Structured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Data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Representations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Preserved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Patterns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Publications</a:t>
                          </a:r>
                          <a:r>
                            <a:rPr lang="zh-CN" altLang="en-US" sz="1200" b="1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(’17-)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3035064"/>
                      </a:ext>
                    </a:extLst>
                  </a:tr>
                  <a:tr h="224519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paper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uthor</a:t>
                          </a:r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}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zh-CN" sz="1600" dirty="0"/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altLang="zh-CN" sz="1600" baseline="-25000" dirty="0"/>
                            <a:t>eyword</a:t>
                          </a:r>
                          <a:r>
                            <a:rPr lang="en-US" altLang="zh-CN" sz="1600" dirty="0"/>
                            <a:t>}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zh-CN" sz="1600" dirty="0"/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r>
                            <a:rPr lang="en-US" altLang="zh-CN" sz="1600" baseline="-25000" dirty="0"/>
                            <a:t>eference</a:t>
                          </a:r>
                          <a:r>
                            <a:rPr lang="en-US" altLang="zh-CN" sz="1600" dirty="0"/>
                            <a:t>}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b="0" i="0" baseline="-25000" dirty="0" smtClean="0"/>
                                <m:t>enue</m:t>
                              </m:r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en-US" altLang="zh-CN" sz="1600" baseline="30000" dirty="0"/>
                            <a:t>k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6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zh-CN" sz="1600" dirty="0"/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1600" dirty="0"/>
                            <a:t>,</a:t>
                          </a:r>
                          <a:r>
                            <a:rPr lang="zh-CN" altLang="en-US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altLang="zh-CN" sz="1600" dirty="0"/>
                            <a:t>,</a:t>
                          </a:r>
                          <a:r>
                            <a:rPr lang="zh-CN" altLang="en-US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r>
                            <a:rPr lang="en-US" altLang="zh-CN" sz="1600" dirty="0"/>
                            <a:t>,</a:t>
                          </a:r>
                          <a:r>
                            <a:rPr lang="zh-CN" altLang="en-US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altLang="zh-CN" sz="1600" dirty="0"/>
                            <a:t>}</a:t>
                          </a:r>
                          <a:endParaRPr 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altLang="zh-CN" sz="1200" dirty="0"/>
                            <a:t>Team</a:t>
                          </a:r>
                          <a:r>
                            <a:rPr lang="zh-CN" altLang="en-US" sz="1200" dirty="0"/>
                            <a:t> </a:t>
                          </a:r>
                          <a:r>
                            <a:rPr lang="en-US" altLang="zh-CN" sz="1200" dirty="0"/>
                            <a:t>effectiveness</a:t>
                          </a:r>
                        </a:p>
                        <a:p>
                          <a:r>
                            <a:rPr lang="en-US" altLang="zh-CN" sz="1200" dirty="0"/>
                            <a:t>Complementarity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baseline="0" dirty="0"/>
                            <a:t>KDD’18a,</a:t>
                          </a:r>
                          <a:r>
                            <a:rPr lang="zh-CN" altLang="en-US" sz="1050" baseline="0" dirty="0"/>
                            <a:t> </a:t>
                          </a:r>
                          <a:r>
                            <a:rPr lang="en-US" altLang="zh-CN" sz="1050" baseline="0" dirty="0"/>
                            <a:t>KDD’19a</a:t>
                          </a:r>
                          <a:endParaRPr lang="en-US" sz="1050" baseline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5828484"/>
                      </a:ext>
                    </a:extLst>
                  </a:tr>
                  <a:tr h="224519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patent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uthor</a:t>
                          </a:r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}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zh-CN" sz="1600" dirty="0"/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altLang="zh-CN" sz="1600" baseline="-25000" dirty="0"/>
                            <a:t>eyword</a:t>
                          </a:r>
                          <a:r>
                            <a:rPr lang="en-US" altLang="zh-CN" sz="1600" dirty="0"/>
                            <a:t>}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zh-CN" sz="1600" dirty="0"/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r>
                            <a:rPr lang="en-US" altLang="zh-CN" sz="1600" baseline="-25000" dirty="0"/>
                            <a:t>eference</a:t>
                          </a:r>
                          <a:r>
                            <a:rPr lang="en-US" altLang="zh-CN" sz="1600" dirty="0"/>
                            <a:t>}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text</m:t>
                              </m:r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en-US" altLang="zh-CN" sz="1600" baseline="30000" dirty="0"/>
                            <a:t>k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6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zh-CN" sz="1600" dirty="0"/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1600" dirty="0"/>
                            <a:t>,</a:t>
                          </a:r>
                          <a:r>
                            <a:rPr lang="zh-CN" altLang="en-US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altLang="zh-CN" sz="1600" dirty="0"/>
                            <a:t>,</a:t>
                          </a:r>
                          <a:r>
                            <a:rPr lang="zh-CN" altLang="en-US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r>
                            <a:rPr lang="en-US" altLang="zh-CN" sz="1600" dirty="0"/>
                            <a:t>}</a:t>
                          </a:r>
                          <a:endParaRPr 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baseline="0" dirty="0"/>
                            <a:t>AAAI’20a</a:t>
                          </a:r>
                          <a:endParaRPr lang="en-US" sz="1050" baseline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1964847"/>
                      </a:ext>
                    </a:extLst>
                  </a:tr>
                  <a:tr h="224519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citation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aper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aper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text</m:t>
                              </m:r>
                              <m:r>
                                <a:rPr lang="en-US" altLang="zh-CN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en-US" altLang="zh-CN" sz="1600" baseline="30000" dirty="0"/>
                            <a:t>k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6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zh-CN" sz="1600" dirty="0"/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US" altLang="zh-CN" sz="1600" dirty="0"/>
                            <a:t>}</a:t>
                          </a:r>
                          <a:endParaRPr 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dirty="0"/>
                            <a:t>Referential</a:t>
                          </a:r>
                          <a:r>
                            <a:rPr lang="zh-CN" altLang="en-US" sz="1200" dirty="0"/>
                            <a:t> </a:t>
                          </a:r>
                          <a:r>
                            <a:rPr lang="en-US" altLang="zh-CN" sz="1200" dirty="0"/>
                            <a:t>intention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baseline="0" dirty="0"/>
                            <a:t>WWW’20a</a:t>
                          </a:r>
                          <a:endParaRPr lang="en-US" sz="1050" baseline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891691"/>
                      </a:ext>
                    </a:extLst>
                  </a:tr>
                  <a:tr h="224519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mobile-app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ser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tem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b="0" i="0" baseline="-25000" dirty="0" smtClean="0">
                                  <a:solidFill>
                                    <a:schemeClr val="tx1"/>
                                  </a:solidFill>
                                </a:rPr>
                                <m:t>ocation</m:t>
                              </m:r>
                              <m:r>
                                <a:rPr lang="en-US" altLang="zh-CN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baseline="-25000" dirty="0" err="1">
                                  <a:solidFill>
                                    <a:schemeClr val="tx1"/>
                                  </a:solidFill>
                                </a:rPr>
                                <m:t>ime</m:t>
                              </m:r>
                              <m:r>
                                <a:rPr lang="en-US" altLang="zh-CN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en-US" altLang="zh-CN" sz="1600" baseline="30000" dirty="0"/>
                            <a:t>k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6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zh-CN" sz="1600" dirty="0"/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altLang="zh-CN" sz="1600" dirty="0"/>
                            <a:t>,</a:t>
                          </a:r>
                          <a:r>
                            <a:rPr lang="zh-CN" altLang="en-US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dirty="0" smtClean="0"/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zh-CN" altLang="en-US" sz="1600" dirty="0" smtClean="0"/>
                                <m:t> 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altLang="zh-CN" sz="1600" dirty="0"/>
                            <a:t>}</a:t>
                          </a:r>
                          <a:endParaRPr lang="en-US" sz="16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dirty="0"/>
                            <a:t>Multi-level</a:t>
                          </a:r>
                          <a:r>
                            <a:rPr lang="zh-CN" altLang="en-US" sz="1200" dirty="0"/>
                            <a:t> </a:t>
                          </a:r>
                          <a:r>
                            <a:rPr lang="en-US" altLang="zh-CN" sz="1200" dirty="0"/>
                            <a:t>periodicity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baseline="0" dirty="0"/>
                            <a:t>On-going</a:t>
                          </a:r>
                          <a:endParaRPr lang="en-US" sz="1050" baseline="-250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2843269"/>
                      </a:ext>
                    </a:extLst>
                  </a:tr>
                  <a:tr h="224519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social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ser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ser</a:t>
                          </a:r>
                          <a:r>
                            <a:rPr lang="en-US" altLang="zh-CN" sz="1600" baseline="0" dirty="0">
                              <a:solidFill>
                                <a:schemeClr val="tx1"/>
                              </a:solidFill>
                            </a:rPr>
                            <a:t>,</a:t>
                          </a:r>
                          <a:r>
                            <a:rPr lang="zh-CN" altLang="en-US" sz="160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baseline="-25000" dirty="0"/>
                                <m:t>ttribute</m:t>
                              </m:r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altLang="zh-CN" sz="1600" baseline="-25000" dirty="0" err="1">
                              <a:solidFill>
                                <a:schemeClr val="tx1"/>
                              </a:solidFill>
                            </a:rPr>
                            <a:t>ime</a:t>
                          </a:r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en-US" altLang="zh-CN" sz="1600" baseline="30000" dirty="0"/>
                            <a:t>k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6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zh-CN" sz="1600" dirty="0"/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altLang="zh-CN" sz="1600" dirty="0"/>
                            <a:t>}</a:t>
                          </a:r>
                          <a:endParaRPr lang="en-US" sz="16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altLang="zh-CN" sz="1200" dirty="0"/>
                            <a:t>Co-evolution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/>
                            <a:t>IJCAI’20sub</a:t>
                          </a:r>
                          <a:r>
                            <a:rPr lang="en-US" altLang="zh-CN" sz="1050" baseline="-25000" dirty="0"/>
                            <a:t>a</a:t>
                          </a:r>
                          <a:endParaRPr lang="en-US" sz="1050" baseline="-250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7685915"/>
                      </a:ext>
                    </a:extLst>
                  </a:tr>
                  <a:tr h="224519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medicine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r>
                            <a:rPr lang="en-US" sz="1600" baseline="-25000" dirty="0">
                              <a:solidFill>
                                <a:schemeClr val="tx1"/>
                              </a:solidFill>
                            </a:rPr>
                            <a:t>isease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en-US" altLang="zh-CN" sz="1600" baseline="-25000" dirty="0" err="1">
                              <a:solidFill>
                                <a:schemeClr val="tx1"/>
                              </a:solidFill>
                            </a:rPr>
                            <a:t>ymptom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altLang="zh-CN" sz="1600" baseline="-25000" dirty="0" err="1">
                              <a:solidFill>
                                <a:schemeClr val="tx1"/>
                              </a:solidFill>
                            </a:rPr>
                            <a:t>ime</a:t>
                          </a:r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en-US" altLang="zh-CN" sz="1600" baseline="30000" dirty="0"/>
                            <a:t>k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6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zh-CN" sz="1600" dirty="0"/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r>
                            <a:rPr lang="en-US" altLang="zh-CN" sz="1600" dirty="0"/>
                            <a:t>,</a:t>
                          </a:r>
                          <a:r>
                            <a:rPr lang="zh-CN" altLang="en-US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en-US" altLang="zh-CN" sz="1600" dirty="0"/>
                            <a:t>}</a:t>
                          </a:r>
                          <a:endParaRPr lang="en-US" sz="16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/>
                            <a:t>IJCAI’17,</a:t>
                          </a:r>
                          <a:r>
                            <a:rPr lang="zh-CN" altLang="en-US" sz="1050" baseline="0" dirty="0"/>
                            <a:t> </a:t>
                          </a:r>
                          <a:r>
                            <a:rPr lang="en-US" altLang="zh-CN" sz="1050" baseline="0" dirty="0"/>
                            <a:t>BCB’18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689843"/>
                      </a:ext>
                    </a:extLst>
                  </a:tr>
                  <a:tr h="224519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𝐾𝐺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ntity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r>
                            <a:rPr lang="en-US" altLang="zh-CN" sz="1600" baseline="-25000" dirty="0"/>
                            <a:t>elation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baseline="-25000" dirty="0">
                                  <a:solidFill>
                                    <a:schemeClr val="tx1"/>
                                  </a:solidFill>
                                </a:rPr>
                                <m:t>ntity</m:t>
                              </m:r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en-US" altLang="zh-CN" sz="1600" baseline="30000" dirty="0"/>
                            <a:t>k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6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zh-CN" sz="1600" dirty="0"/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oMath>
                          </a14:m>
                          <a:r>
                            <a:rPr lang="en-US" altLang="zh-CN" sz="1600" dirty="0"/>
                            <a:t>,</a:t>
                          </a:r>
                          <a:r>
                            <a:rPr lang="zh-CN" altLang="en-US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r>
                            <a:rPr lang="en-US" altLang="zh-CN" sz="1600" dirty="0"/>
                            <a:t>}</a:t>
                          </a:r>
                          <a:endParaRPr lang="en-US" sz="1600" dirty="0"/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altLang="zh-CN" sz="1200" dirty="0"/>
                            <a:t>Few</a:t>
                          </a:r>
                          <a:r>
                            <a:rPr lang="zh-CN" altLang="en-US" sz="1200" dirty="0"/>
                            <a:t> </a:t>
                          </a:r>
                          <a:r>
                            <a:rPr lang="en-US" altLang="zh-CN" sz="1200" dirty="0"/>
                            <a:t>shot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baseline="0" dirty="0"/>
                            <a:t>AAAI’20b</a:t>
                          </a:r>
                          <a:endParaRPr lang="en-US" sz="1050" baseline="0" dirty="0"/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0078820"/>
                      </a:ext>
                    </a:extLst>
                  </a:tr>
                  <a:tr h="224519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𝐾𝐵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ntity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1600" baseline="-25000" dirty="0"/>
                            <a:t>ttribute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alue</a:t>
                          </a:r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en-US" altLang="zh-CN" sz="1600" baseline="30000" dirty="0"/>
                            <a:t>k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6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zh-CN" sz="1600" dirty="0"/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oMath>
                          </a14:m>
                          <a:r>
                            <a:rPr lang="en-US" altLang="zh-CN" sz="1600" dirty="0"/>
                            <a:t>}</a:t>
                          </a:r>
                          <a:endParaRPr lang="en-US" sz="1600" dirty="0"/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baseline="0" dirty="0"/>
                            <a:t>AAAI’20c</a:t>
                          </a:r>
                          <a:endParaRPr lang="en-US" sz="1050" baseline="0" dirty="0"/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1364266"/>
                      </a:ext>
                    </a:extLst>
                  </a:tr>
                  <a:tr h="224519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chemistry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tom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rystal-structure</a:t>
                          </a:r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en-US" altLang="zh-CN" sz="1600" baseline="30000" dirty="0"/>
                            <a:t>k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6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zh-CN" sz="1600" dirty="0"/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1600" dirty="0"/>
                            <a:t>}</a:t>
                          </a:r>
                          <a:endParaRPr lang="en-US" sz="16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dirty="0"/>
                            <a:t>Composition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baseline="0" dirty="0"/>
                            <a:t>BigData’19</a:t>
                          </a:r>
                          <a:endParaRPr lang="en-US" sz="1050" baseline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64826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commerce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ser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tem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ating</a:t>
                          </a:r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en-US" altLang="zh-CN" sz="1600" baseline="30000" dirty="0"/>
                            <a:t>k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6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zh-CN" sz="1600" dirty="0"/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altLang="zh-CN" sz="1600" dirty="0"/>
                            <a:t>,</a:t>
                          </a:r>
                          <a:r>
                            <a:rPr lang="zh-CN" altLang="en-US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600" dirty="0"/>
                            <a:t>}</a:t>
                          </a:r>
                          <a:endParaRPr lang="en-US" sz="16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dirty="0"/>
                            <a:t>Anomaly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baseline="0" dirty="0"/>
                            <a:t>BigData’18, On-going</a:t>
                          </a:r>
                          <a:endParaRPr lang="en-US" sz="1050" baseline="-250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59840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Table 19">
                <a:extLst>
                  <a:ext uri="{FF2B5EF4-FFF2-40B4-BE49-F238E27FC236}">
                    <a16:creationId xmlns:a16="http://schemas.microsoft.com/office/drawing/2014/main" id="{CDEDF20B-BD9D-7146-917A-5E3F5BD2B5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8386467"/>
                  </p:ext>
                </p:extLst>
              </p:nvPr>
            </p:nvGraphicFramePr>
            <p:xfrm>
              <a:off x="310642" y="1333500"/>
              <a:ext cx="8522715" cy="36271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22116">
                      <a:extLst>
                        <a:ext uri="{9D8B030D-6E8A-4147-A177-3AD203B41FA5}">
                          <a16:colId xmlns:a16="http://schemas.microsoft.com/office/drawing/2014/main" val="1749794544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853281722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358847956"/>
                        </a:ext>
                      </a:extLst>
                    </a:gridCol>
                    <a:gridCol w="1523999">
                      <a:extLst>
                        <a:ext uri="{9D8B030D-6E8A-4147-A177-3AD203B41FA5}">
                          <a16:colId xmlns:a16="http://schemas.microsoft.com/office/drawing/2014/main" val="559629247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Structured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Data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Representations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Preserved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Patterns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Publications</a:t>
                          </a:r>
                          <a:r>
                            <a:rPr lang="zh-CN" altLang="en-US" sz="1200" b="1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(’17-)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303506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" t="-88462" r="-129352" b="-9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1496" t="-88462" r="-198425" b="-938462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altLang="zh-CN" sz="1200" dirty="0"/>
                            <a:t>Team</a:t>
                          </a:r>
                          <a:r>
                            <a:rPr lang="zh-CN" altLang="en-US" sz="1200" dirty="0"/>
                            <a:t> </a:t>
                          </a:r>
                          <a:r>
                            <a:rPr lang="en-US" altLang="zh-CN" sz="1200" dirty="0"/>
                            <a:t>effectiveness</a:t>
                          </a:r>
                        </a:p>
                        <a:p>
                          <a:r>
                            <a:rPr lang="en-US" altLang="zh-CN" sz="1200" dirty="0"/>
                            <a:t>Complementarity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baseline="0" dirty="0"/>
                            <a:t>KDD’18a,</a:t>
                          </a:r>
                          <a:r>
                            <a:rPr lang="zh-CN" altLang="en-US" sz="1050" baseline="0" dirty="0"/>
                            <a:t> </a:t>
                          </a:r>
                          <a:r>
                            <a:rPr lang="en-US" altLang="zh-CN" sz="1050" baseline="0" dirty="0"/>
                            <a:t>KDD’19a</a:t>
                          </a:r>
                          <a:endParaRPr lang="en-US" sz="1050" baseline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582848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" t="-181481" r="-129352" b="-8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1496" t="-181481" r="-198425" b="-80370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baseline="0" dirty="0"/>
                            <a:t>AAAI’20a</a:t>
                          </a:r>
                          <a:endParaRPr lang="en-US" sz="1050" baseline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1964847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" t="-292308" r="-129352" b="-7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1496" t="-292308" r="-198425" b="-7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dirty="0"/>
                            <a:t>Referential</a:t>
                          </a:r>
                          <a:r>
                            <a:rPr lang="zh-CN" altLang="en-US" sz="1200" dirty="0"/>
                            <a:t> </a:t>
                          </a:r>
                          <a:r>
                            <a:rPr lang="en-US" altLang="zh-CN" sz="1200" dirty="0"/>
                            <a:t>intention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baseline="0" dirty="0"/>
                            <a:t>WWW’20a</a:t>
                          </a:r>
                          <a:endParaRPr lang="en-US" sz="1050" baseline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891691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" t="-392308" r="-129352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1496" t="-392308" r="-198425" b="-6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dirty="0"/>
                            <a:t>Multi-level</a:t>
                          </a:r>
                          <a:r>
                            <a:rPr lang="zh-CN" altLang="en-US" sz="1200" dirty="0"/>
                            <a:t> </a:t>
                          </a:r>
                          <a:r>
                            <a:rPr lang="en-US" altLang="zh-CN" sz="1200" dirty="0"/>
                            <a:t>periodicity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baseline="0" dirty="0"/>
                            <a:t>On-going</a:t>
                          </a:r>
                          <a:endParaRPr lang="en-US" sz="1050" baseline="-250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284326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" t="-474074" r="-129352" b="-5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1496" t="-474074" r="-198425" b="-511111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altLang="zh-CN" sz="1200" dirty="0"/>
                            <a:t>Co-evolution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/>
                            <a:t>IJCAI’20sub</a:t>
                          </a:r>
                          <a:r>
                            <a:rPr lang="en-US" altLang="zh-CN" sz="1050" baseline="-25000" dirty="0"/>
                            <a:t>a</a:t>
                          </a:r>
                          <a:endParaRPr lang="en-US" sz="1050" baseline="-250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768591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" t="-596154" r="-129352" b="-4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1496" t="-596154" r="-198425" b="-430769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/>
                            <a:t>IJCAI’17,</a:t>
                          </a:r>
                          <a:r>
                            <a:rPr lang="zh-CN" altLang="en-US" sz="1050" baseline="0" dirty="0"/>
                            <a:t> </a:t>
                          </a:r>
                          <a:r>
                            <a:rPr lang="en-US" altLang="zh-CN" sz="1050" baseline="0" dirty="0"/>
                            <a:t>BCB’18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68984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" t="-670370" r="-129352" b="-3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1496" t="-670370" r="-198425" b="-314815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altLang="zh-CN" sz="1200" dirty="0"/>
                            <a:t>Few</a:t>
                          </a:r>
                          <a:r>
                            <a:rPr lang="zh-CN" altLang="en-US" sz="1200" dirty="0"/>
                            <a:t> </a:t>
                          </a:r>
                          <a:r>
                            <a:rPr lang="en-US" altLang="zh-CN" sz="1200" dirty="0"/>
                            <a:t>shot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baseline="0" dirty="0"/>
                            <a:t>AAAI’20b</a:t>
                          </a:r>
                          <a:endParaRPr lang="en-US" sz="1050" baseline="0" dirty="0"/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007882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" t="-800000" r="-129352" b="-2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1496" t="-800000" r="-198425" b="-22692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baseline="0" dirty="0"/>
                            <a:t>AAAI’20c</a:t>
                          </a:r>
                          <a:endParaRPr lang="en-US" sz="1050" baseline="0" dirty="0"/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136426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" t="-866667" r="-129352" b="-1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1496" t="-866667" r="-198425" b="-1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dirty="0"/>
                            <a:t>Composition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baseline="0" dirty="0"/>
                            <a:t>BigData’19</a:t>
                          </a:r>
                          <a:endParaRPr lang="en-US" sz="1050" baseline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64826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" t="-1003846" r="-129352" b="-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1496" t="-1003846" r="-198425" b="-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dirty="0"/>
                            <a:t>Anomaly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baseline="0" dirty="0"/>
                            <a:t>BigData’18, On-going</a:t>
                          </a:r>
                          <a:endParaRPr lang="en-US" sz="1050" baseline="-250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598409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343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28445A-A728-FF40-B4EF-BB0CC21D4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F78B51-3C20-1241-AB45-0F3F3667A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/>
              <a:t>(2)</a:t>
            </a:r>
            <a:r>
              <a:rPr lang="zh-CN" altLang="en-US" sz="2800" dirty="0"/>
              <a:t> </a:t>
            </a:r>
            <a:r>
              <a:rPr lang="en-US" altLang="zh-CN" sz="2800" dirty="0"/>
              <a:t>Extracting</a:t>
            </a:r>
            <a:r>
              <a:rPr lang="zh-CN" altLang="en-US" sz="2800" dirty="0"/>
              <a:t> </a:t>
            </a:r>
            <a:r>
              <a:rPr lang="en-US" altLang="zh-CN" sz="2800" dirty="0"/>
              <a:t>Structures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Text</a:t>
            </a:r>
            <a:r>
              <a:rPr lang="zh-CN" altLang="en-US" sz="2800" dirty="0"/>
              <a:t> </a:t>
            </a:r>
            <a:r>
              <a:rPr lang="en-US" altLang="zh-CN" sz="2800" dirty="0"/>
              <a:t>Corpora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24A15802-031F-4148-ABB7-B274771BA4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0165631"/>
                  </p:ext>
                </p:extLst>
              </p:nvPr>
            </p:nvGraphicFramePr>
            <p:xfrm>
              <a:off x="381000" y="1257300"/>
              <a:ext cx="8381999" cy="2286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5399">
                      <a:extLst>
                        <a:ext uri="{9D8B030D-6E8A-4147-A177-3AD203B41FA5}">
                          <a16:colId xmlns:a16="http://schemas.microsoft.com/office/drawing/2014/main" val="174979454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853281722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58847956"/>
                        </a:ext>
                      </a:extLst>
                    </a:gridCol>
                    <a:gridCol w="2362200">
                      <a:extLst>
                        <a:ext uri="{9D8B030D-6E8A-4147-A177-3AD203B41FA5}">
                          <a16:colId xmlns:a16="http://schemas.microsoft.com/office/drawing/2014/main" val="559629247"/>
                        </a:ext>
                      </a:extLst>
                    </a:gridCol>
                  </a:tblGrid>
                  <a:tr h="224519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Domain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Input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Structured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Output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Publications</a:t>
                          </a:r>
                          <a:r>
                            <a:rPr lang="zh-CN" altLang="en-US" sz="1200" b="1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(’17-)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3035064"/>
                      </a:ext>
                    </a:extLst>
                  </a:tr>
                  <a:tr h="224519">
                    <a:tc rowSpan="2"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News</a:t>
                          </a:r>
                          <a:r>
                            <a:rPr lang="zh-CN" alt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/</a:t>
                          </a:r>
                          <a:r>
                            <a:rPr lang="zh-CN" alt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tweets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5"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Text</a:t>
                          </a:r>
                          <a:r>
                            <a:rPr lang="zh-CN" altLang="en-US" sz="1200" dirty="0"/>
                            <a:t> </a:t>
                          </a:r>
                          <a:r>
                            <a:rPr lang="en-US" altLang="zh-CN" sz="1200" dirty="0"/>
                            <a:t>data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ntity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1600" baseline="-25000" dirty="0"/>
                            <a:t>ttribute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altLang="zh-CN" sz="1600" baseline="-25000" dirty="0" err="1">
                              <a:solidFill>
                                <a:schemeClr val="tx1"/>
                              </a:solidFill>
                            </a:rPr>
                            <a:t>alue</a:t>
                          </a:r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KDD’17,</a:t>
                          </a:r>
                          <a:r>
                            <a:rPr lang="zh-CN" altLang="en-US" sz="1050" dirty="0"/>
                            <a:t> </a:t>
                          </a:r>
                          <a:r>
                            <a:rPr lang="en-US" altLang="zh-CN" sz="1050" dirty="0"/>
                            <a:t>KDD’18b,</a:t>
                          </a:r>
                          <a:r>
                            <a:rPr lang="zh-CN" altLang="en-US" sz="1050" dirty="0"/>
                            <a:t> </a:t>
                          </a:r>
                          <a:r>
                            <a:rPr lang="en-US" altLang="zh-CN" sz="1050" dirty="0"/>
                            <a:t>EYRE’19</a:t>
                          </a:r>
                          <a:endParaRPr lang="en-US" sz="1050" baseline="-25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2843269"/>
                      </a:ext>
                    </a:extLst>
                  </a:tr>
                  <a:tr h="224519">
                    <a:tc vMerge="1"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ntity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1600" baseline="-25000" dirty="0"/>
                            <a:t>ttribute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alue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altLang="zh-CN" sz="1600" baseline="-25000" dirty="0"/>
                            <a:t>start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altLang="zh-CN" sz="1600" baseline="-25000" dirty="0"/>
                            <a:t>end</a:t>
                          </a:r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WWW’19a,</a:t>
                          </a:r>
                          <a:r>
                            <a:rPr lang="zh-CN" altLang="en-US" sz="1050" dirty="0"/>
                            <a:t> </a:t>
                          </a:r>
                          <a:r>
                            <a:rPr lang="en-US" altLang="zh-CN" sz="1050" dirty="0"/>
                            <a:t>ICWSM’20sub</a:t>
                          </a:r>
                          <a:endParaRPr lang="en-US" sz="1050" baseline="-25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648263"/>
                      </a:ext>
                    </a:extLst>
                  </a:tr>
                  <a:tr h="0">
                    <a:tc rowSpan="4"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Sciences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altLang="zh-CN" sz="1600" baseline="-25000" dirty="0"/>
                            <a:t>oncept</a:t>
                          </a:r>
                          <a:endParaRPr lang="en-US" sz="16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ACL’20sub</a:t>
                          </a:r>
                          <a:r>
                            <a:rPr lang="en-US" altLang="zh-CN" sz="1050" baseline="-25000" dirty="0"/>
                            <a:t>a</a:t>
                          </a:r>
                          <a:r>
                            <a:rPr lang="en-US" altLang="zh-CN" sz="1050" dirty="0"/>
                            <a:t>, ACL’20sub</a:t>
                          </a:r>
                          <a:r>
                            <a:rPr lang="en-US" altLang="zh-CN" sz="1050" baseline="-25000" dirty="0"/>
                            <a:t>b</a:t>
                          </a:r>
                          <a:endParaRPr lang="en-US" sz="1050" baseline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5984098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oncept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r>
                            <a:rPr lang="en-US" altLang="zh-CN" sz="1600" baseline="-25000" dirty="0"/>
                            <a:t>elation</a:t>
                          </a:r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KDD’18c,</a:t>
                          </a:r>
                          <a:r>
                            <a:rPr lang="zh-CN" altLang="en-US" sz="1050" dirty="0"/>
                            <a:t> </a:t>
                          </a:r>
                          <a:r>
                            <a:rPr lang="en-US" altLang="zh-CN" sz="1050" dirty="0"/>
                            <a:t>TextGraphs’19</a:t>
                          </a:r>
                          <a:endParaRPr lang="en-US" sz="1050" baseline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1233204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en-US" altLang="zh-CN" sz="1600" dirty="0"/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ntity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1600" baseline="-25000" dirty="0" err="1"/>
                            <a:t>ttribute</a:t>
                          </a:r>
                          <a:r>
                            <a:rPr lang="en-US" altLang="zh-CN" sz="1600" dirty="0"/>
                            <a:t>}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baseline="-25000" dirty="0"/>
                                <m:t>elation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dirty="0"/>
                                <m:t>{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b="0" i="0" baseline="-25000" dirty="0" smtClean="0"/>
                                <m:t>act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16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b="0" i="0" baseline="-25000" dirty="0" smtClean="0"/>
                                <m:t>ondition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dirty="0"/>
                                <m:t>}</m:t>
                              </m:r>
                            </m:oMath>
                          </a14:m>
                          <a:r>
                            <a:rPr lang="en-US" altLang="zh-CN" sz="1600" dirty="0"/>
                            <a:t>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KDD’19b,</a:t>
                          </a:r>
                          <a:r>
                            <a:rPr lang="zh-CN" altLang="en-US" sz="1050" dirty="0"/>
                            <a:t> </a:t>
                          </a:r>
                          <a:r>
                            <a:rPr lang="en-US" altLang="zh-CN" sz="1050" dirty="0"/>
                            <a:t>EMNLP’19,</a:t>
                          </a:r>
                          <a:r>
                            <a:rPr lang="zh-CN" altLang="en-US" sz="1050" dirty="0"/>
                            <a:t> </a:t>
                          </a:r>
                          <a:r>
                            <a:rPr lang="en-US" altLang="zh-CN" sz="1050" dirty="0"/>
                            <a:t>BIBM’19</a:t>
                          </a:r>
                          <a:endParaRPr lang="en-US" sz="1050" baseline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261169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Tabular</a:t>
                          </a:r>
                          <a:r>
                            <a:rPr lang="zh-CN" altLang="en-US" sz="1200" dirty="0"/>
                            <a:t> </a:t>
                          </a:r>
                          <a:r>
                            <a:rPr lang="en-US" altLang="zh-CN" sz="1200" dirty="0"/>
                            <a:t>data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score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ethod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r>
                            <a:rPr lang="en-US" altLang="zh-CN" sz="1600" baseline="-25000" dirty="0"/>
                            <a:t>ataset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valuation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en-US" altLang="zh-CN" sz="1600" baseline="-25000" dirty="0" err="1"/>
                            <a:t>ource</a:t>
                          </a:r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WWW’19b,</a:t>
                          </a:r>
                          <a:r>
                            <a:rPr lang="zh-CN" altLang="en-US" sz="1050" dirty="0"/>
                            <a:t> </a:t>
                          </a:r>
                          <a:r>
                            <a:rPr lang="en-US" altLang="zh-CN" sz="1050" dirty="0"/>
                            <a:t>WWW’20b</a:t>
                          </a:r>
                          <a:endParaRPr lang="en-US" sz="1050" baseline="-250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04816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24A15802-031F-4148-ABB7-B274771BA4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0165631"/>
                  </p:ext>
                </p:extLst>
              </p:nvPr>
            </p:nvGraphicFramePr>
            <p:xfrm>
              <a:off x="381000" y="1257300"/>
              <a:ext cx="8381999" cy="2286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5399">
                      <a:extLst>
                        <a:ext uri="{9D8B030D-6E8A-4147-A177-3AD203B41FA5}">
                          <a16:colId xmlns:a16="http://schemas.microsoft.com/office/drawing/2014/main" val="1749794544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:a16="http://schemas.microsoft.com/office/drawing/2014/main" val="1853281722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358847956"/>
                        </a:ext>
                      </a:extLst>
                    </a:gridCol>
                    <a:gridCol w="2362200">
                      <a:extLst>
                        <a:ext uri="{9D8B030D-6E8A-4147-A177-3AD203B41FA5}">
                          <a16:colId xmlns:a16="http://schemas.microsoft.com/office/drawing/2014/main" val="559629247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Domain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Input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Structured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Output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Publications</a:t>
                          </a:r>
                          <a:r>
                            <a:rPr lang="zh-CN" altLang="en-US" sz="1200" b="1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(’17-)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3035064"/>
                      </a:ext>
                    </a:extLst>
                  </a:tr>
                  <a:tr h="335280">
                    <a:tc rowSpan="2"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News</a:t>
                          </a:r>
                          <a:r>
                            <a:rPr lang="zh-CN" alt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/</a:t>
                          </a:r>
                          <a:r>
                            <a:rPr lang="zh-CN" alt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tweets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5"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Text</a:t>
                          </a:r>
                          <a:r>
                            <a:rPr lang="zh-CN" altLang="en-US" sz="1200" dirty="0"/>
                            <a:t> </a:t>
                          </a:r>
                          <a:r>
                            <a:rPr lang="en-US" altLang="zh-CN" sz="1200" dirty="0"/>
                            <a:t>data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2101" t="-88462" r="-67754" b="-5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KDD’17,</a:t>
                          </a:r>
                          <a:r>
                            <a:rPr lang="zh-CN" altLang="en-US" sz="1050" dirty="0"/>
                            <a:t> </a:t>
                          </a:r>
                          <a:r>
                            <a:rPr lang="en-US" altLang="zh-CN" sz="1050" dirty="0"/>
                            <a:t>KDD’18b,</a:t>
                          </a:r>
                          <a:r>
                            <a:rPr lang="zh-CN" altLang="en-US" sz="1050" dirty="0"/>
                            <a:t> </a:t>
                          </a:r>
                          <a:r>
                            <a:rPr lang="en-US" altLang="zh-CN" sz="1050" dirty="0"/>
                            <a:t>EYRE’19</a:t>
                          </a:r>
                          <a:endParaRPr lang="en-US" sz="1050" baseline="-25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2843269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2101" t="-188462" r="-67754" b="-4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WWW’19a,</a:t>
                          </a:r>
                          <a:r>
                            <a:rPr lang="zh-CN" altLang="en-US" sz="1050" dirty="0"/>
                            <a:t> </a:t>
                          </a:r>
                          <a:r>
                            <a:rPr lang="en-US" altLang="zh-CN" sz="1050" dirty="0"/>
                            <a:t>ICWSM’20sub</a:t>
                          </a:r>
                          <a:endParaRPr lang="en-US" sz="1050" baseline="-25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648263"/>
                      </a:ext>
                    </a:extLst>
                  </a:tr>
                  <a:tr h="335280">
                    <a:tc rowSpan="4"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Sciences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2101" t="-277778" r="-67754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ACL’20sub</a:t>
                          </a:r>
                          <a:r>
                            <a:rPr lang="en-US" altLang="zh-CN" sz="1050" baseline="-25000" dirty="0"/>
                            <a:t>a</a:t>
                          </a:r>
                          <a:r>
                            <a:rPr lang="en-US" altLang="zh-CN" sz="1050" dirty="0"/>
                            <a:t>, ACL’20sub</a:t>
                          </a:r>
                          <a:r>
                            <a:rPr lang="en-US" altLang="zh-CN" sz="1050" baseline="-25000" dirty="0"/>
                            <a:t>b</a:t>
                          </a:r>
                          <a:endParaRPr lang="en-US" sz="1050" baseline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5984098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2101" t="-392308" r="-67754" b="-2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KDD’18c,</a:t>
                          </a:r>
                          <a:r>
                            <a:rPr lang="zh-CN" altLang="en-US" sz="1050" dirty="0"/>
                            <a:t> </a:t>
                          </a:r>
                          <a:r>
                            <a:rPr lang="en-US" altLang="zh-CN" sz="1050" dirty="0"/>
                            <a:t>TextGraphs’19</a:t>
                          </a:r>
                          <a:endParaRPr lang="en-US" sz="1050" baseline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1233204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2101" t="-474074" r="-67754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KDD’19b,</a:t>
                          </a:r>
                          <a:r>
                            <a:rPr lang="zh-CN" altLang="en-US" sz="1050" dirty="0"/>
                            <a:t> </a:t>
                          </a:r>
                          <a:r>
                            <a:rPr lang="en-US" altLang="zh-CN" sz="1050" dirty="0"/>
                            <a:t>EMNLP’19,</a:t>
                          </a:r>
                          <a:r>
                            <a:rPr lang="zh-CN" altLang="en-US" sz="1050" dirty="0"/>
                            <a:t> </a:t>
                          </a:r>
                          <a:r>
                            <a:rPr lang="en-US" altLang="zh-CN" sz="1050" dirty="0"/>
                            <a:t>BIBM’19</a:t>
                          </a:r>
                          <a:endParaRPr lang="en-US" sz="1050" baseline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8261169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Tabular</a:t>
                          </a:r>
                          <a:r>
                            <a:rPr lang="zh-CN" altLang="en-US" sz="1200" dirty="0"/>
                            <a:t> </a:t>
                          </a:r>
                          <a:r>
                            <a:rPr lang="en-US" altLang="zh-CN" sz="1200" dirty="0"/>
                            <a:t>data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2101" t="-596154" r="-67754" b="-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WWW’19b,</a:t>
                          </a:r>
                          <a:r>
                            <a:rPr lang="zh-CN" altLang="en-US" sz="1050" dirty="0"/>
                            <a:t> </a:t>
                          </a:r>
                          <a:r>
                            <a:rPr lang="en-US" altLang="zh-CN" sz="1050" dirty="0"/>
                            <a:t>WWW’20b</a:t>
                          </a:r>
                          <a:endParaRPr lang="en-US" sz="1050" baseline="-250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04816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Arrow Gold">
            <a:extLst>
              <a:ext uri="{FF2B5EF4-FFF2-40B4-BE49-F238E27FC236}">
                <a16:creationId xmlns:a16="http://schemas.microsoft.com/office/drawing/2014/main" id="{1B14BCEC-4EB7-2C43-B19B-26F03FE7AB4D}"/>
              </a:ext>
            </a:extLst>
          </p:cNvPr>
          <p:cNvSpPr/>
          <p:nvPr/>
        </p:nvSpPr>
        <p:spPr>
          <a:xfrm>
            <a:off x="-88409" y="3619500"/>
            <a:ext cx="8915400" cy="762000"/>
          </a:xfrm>
          <a:custGeom>
            <a:avLst/>
            <a:gdLst>
              <a:gd name="connsiteX0" fmla="*/ 0 w 8153400"/>
              <a:gd name="connsiteY0" fmla="*/ 0 h 914400"/>
              <a:gd name="connsiteX1" fmla="*/ 7696200 w 8153400"/>
              <a:gd name="connsiteY1" fmla="*/ 0 h 914400"/>
              <a:gd name="connsiteX2" fmla="*/ 8153400 w 8153400"/>
              <a:gd name="connsiteY2" fmla="*/ 457200 h 914400"/>
              <a:gd name="connsiteX3" fmla="*/ 7696200 w 8153400"/>
              <a:gd name="connsiteY3" fmla="*/ 914400 h 914400"/>
              <a:gd name="connsiteX4" fmla="*/ 0 w 8153400"/>
              <a:gd name="connsiteY4" fmla="*/ 914400 h 914400"/>
              <a:gd name="connsiteX5" fmla="*/ 0 w 8153400"/>
              <a:gd name="connsiteY5" fmla="*/ 0 h 91440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7696200 w 8153400"/>
              <a:gd name="connsiteY2" fmla="*/ 7620 h 922020"/>
              <a:gd name="connsiteX3" fmla="*/ 8153400 w 8153400"/>
              <a:gd name="connsiteY3" fmla="*/ 464820 h 922020"/>
              <a:gd name="connsiteX4" fmla="*/ 7696200 w 8153400"/>
              <a:gd name="connsiteY4" fmla="*/ 922020 h 922020"/>
              <a:gd name="connsiteX5" fmla="*/ 0 w 8153400"/>
              <a:gd name="connsiteY5" fmla="*/ 922020 h 922020"/>
              <a:gd name="connsiteX6" fmla="*/ 0 w 8153400"/>
              <a:gd name="connsiteY6" fmla="*/ 7620 h 92202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53400"/>
              <a:gd name="connsiteY0" fmla="*/ 7620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85673"/>
              <a:gd name="connsiteY0" fmla="*/ 136712 h 922020"/>
              <a:gd name="connsiteX1" fmla="*/ 6126481 w 8185673"/>
              <a:gd name="connsiteY1" fmla="*/ 161365 h 922020"/>
              <a:gd name="connsiteX2" fmla="*/ 6126480 w 8185673"/>
              <a:gd name="connsiteY2" fmla="*/ 0 h 922020"/>
              <a:gd name="connsiteX3" fmla="*/ 7728473 w 8185673"/>
              <a:gd name="connsiteY3" fmla="*/ 7620 h 922020"/>
              <a:gd name="connsiteX4" fmla="*/ 8185673 w 8185673"/>
              <a:gd name="connsiteY4" fmla="*/ 464820 h 922020"/>
              <a:gd name="connsiteX5" fmla="*/ 7728473 w 8185673"/>
              <a:gd name="connsiteY5" fmla="*/ 922020 h 922020"/>
              <a:gd name="connsiteX6" fmla="*/ 32273 w 8185673"/>
              <a:gd name="connsiteY6" fmla="*/ 922020 h 922020"/>
              <a:gd name="connsiteX7" fmla="*/ 0 w 8185673"/>
              <a:gd name="connsiteY7" fmla="*/ 136712 h 922020"/>
              <a:gd name="connsiteX0" fmla="*/ 10757 w 8153400"/>
              <a:gd name="connsiteY0" fmla="*/ 168985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0757 w 8153400"/>
              <a:gd name="connsiteY7" fmla="*/ 168985 h 922020"/>
              <a:gd name="connsiteX0" fmla="*/ 0 w 8164158"/>
              <a:gd name="connsiteY0" fmla="*/ 179742 h 922020"/>
              <a:gd name="connsiteX1" fmla="*/ 6104966 w 8164158"/>
              <a:gd name="connsiteY1" fmla="*/ 161365 h 922020"/>
              <a:gd name="connsiteX2" fmla="*/ 6104965 w 8164158"/>
              <a:gd name="connsiteY2" fmla="*/ 0 h 922020"/>
              <a:gd name="connsiteX3" fmla="*/ 7706958 w 8164158"/>
              <a:gd name="connsiteY3" fmla="*/ 7620 h 922020"/>
              <a:gd name="connsiteX4" fmla="*/ 8164158 w 8164158"/>
              <a:gd name="connsiteY4" fmla="*/ 464820 h 922020"/>
              <a:gd name="connsiteX5" fmla="*/ 7706958 w 8164158"/>
              <a:gd name="connsiteY5" fmla="*/ 922020 h 922020"/>
              <a:gd name="connsiteX6" fmla="*/ 10758 w 8164158"/>
              <a:gd name="connsiteY6" fmla="*/ 922020 h 922020"/>
              <a:gd name="connsiteX7" fmla="*/ 0 w 8164158"/>
              <a:gd name="connsiteY7" fmla="*/ 179742 h 922020"/>
              <a:gd name="connsiteX0" fmla="*/ 11544 w 8153400"/>
              <a:gd name="connsiteY0" fmla="*/ 139597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1544 w 8153400"/>
              <a:gd name="connsiteY7" fmla="*/ 139597 h 922020"/>
              <a:gd name="connsiteX0" fmla="*/ 2623 w 8153400"/>
              <a:gd name="connsiteY0" fmla="*/ 170821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2623 w 8153400"/>
              <a:gd name="connsiteY7" fmla="*/ 170821 h 922020"/>
              <a:gd name="connsiteX0" fmla="*/ 7083 w 8153400"/>
              <a:gd name="connsiteY0" fmla="*/ 157439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7083 w 8153400"/>
              <a:gd name="connsiteY7" fmla="*/ 157439 h 922020"/>
              <a:gd name="connsiteX0" fmla="*/ 138 w 8155376"/>
              <a:gd name="connsiteY0" fmla="*/ 161899 h 922020"/>
              <a:gd name="connsiteX1" fmla="*/ 6096184 w 8155376"/>
              <a:gd name="connsiteY1" fmla="*/ 161365 h 922020"/>
              <a:gd name="connsiteX2" fmla="*/ 6096183 w 8155376"/>
              <a:gd name="connsiteY2" fmla="*/ 0 h 922020"/>
              <a:gd name="connsiteX3" fmla="*/ 7698176 w 8155376"/>
              <a:gd name="connsiteY3" fmla="*/ 7620 h 922020"/>
              <a:gd name="connsiteX4" fmla="*/ 8155376 w 8155376"/>
              <a:gd name="connsiteY4" fmla="*/ 464820 h 922020"/>
              <a:gd name="connsiteX5" fmla="*/ 7698176 w 8155376"/>
              <a:gd name="connsiteY5" fmla="*/ 922020 h 922020"/>
              <a:gd name="connsiteX6" fmla="*/ 1976 w 8155376"/>
              <a:gd name="connsiteY6" fmla="*/ 922020 h 922020"/>
              <a:gd name="connsiteX7" fmla="*/ 138 w 8155376"/>
              <a:gd name="connsiteY7" fmla="*/ 161899 h 922020"/>
              <a:gd name="connsiteX0" fmla="*/ 138 w 8155376"/>
              <a:gd name="connsiteY0" fmla="*/ 157565 h 917686"/>
              <a:gd name="connsiteX1" fmla="*/ 6096184 w 8155376"/>
              <a:gd name="connsiteY1" fmla="*/ 157031 h 917686"/>
              <a:gd name="connsiteX2" fmla="*/ 6096184 w 8155376"/>
              <a:gd name="connsiteY2" fmla="*/ 0 h 917686"/>
              <a:gd name="connsiteX3" fmla="*/ 7698176 w 8155376"/>
              <a:gd name="connsiteY3" fmla="*/ 3286 h 917686"/>
              <a:gd name="connsiteX4" fmla="*/ 8155376 w 8155376"/>
              <a:gd name="connsiteY4" fmla="*/ 460486 h 917686"/>
              <a:gd name="connsiteX5" fmla="*/ 7698176 w 8155376"/>
              <a:gd name="connsiteY5" fmla="*/ 917686 h 917686"/>
              <a:gd name="connsiteX6" fmla="*/ 1976 w 8155376"/>
              <a:gd name="connsiteY6" fmla="*/ 917686 h 917686"/>
              <a:gd name="connsiteX7" fmla="*/ 138 w 8155376"/>
              <a:gd name="connsiteY7" fmla="*/ 157565 h 917686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6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2033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4557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2321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32187 h 914400"/>
              <a:gd name="connsiteX0" fmla="*/ 138 w 8155376"/>
              <a:gd name="connsiteY0" fmla="*/ 2280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28087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07226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07226 h 914400"/>
              <a:gd name="connsiteX0" fmla="*/ 138 w 8155376"/>
              <a:gd name="connsiteY0" fmla="*/ 210703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0703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07035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7035 h 914400"/>
              <a:gd name="connsiteX0" fmla="*/ 2769 w 8153400"/>
              <a:gd name="connsiteY0" fmla="*/ 209416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9416 h 914400"/>
              <a:gd name="connsiteX0" fmla="*/ 2769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4654 h 914400"/>
              <a:gd name="connsiteX0" fmla="*/ 0 w 8155017"/>
              <a:gd name="connsiteY0" fmla="*/ 204654 h 914400"/>
              <a:gd name="connsiteX1" fmla="*/ 6095825 w 8155017"/>
              <a:gd name="connsiteY1" fmla="*/ 214269 h 914400"/>
              <a:gd name="connsiteX2" fmla="*/ 6096479 w 8155017"/>
              <a:gd name="connsiteY2" fmla="*/ 1047 h 914400"/>
              <a:gd name="connsiteX3" fmla="*/ 7697817 w 8155017"/>
              <a:gd name="connsiteY3" fmla="*/ 0 h 914400"/>
              <a:gd name="connsiteX4" fmla="*/ 8155017 w 8155017"/>
              <a:gd name="connsiteY4" fmla="*/ 457200 h 914400"/>
              <a:gd name="connsiteX5" fmla="*/ 7697817 w 8155017"/>
              <a:gd name="connsiteY5" fmla="*/ 914400 h 914400"/>
              <a:gd name="connsiteX6" fmla="*/ 1617 w 8155017"/>
              <a:gd name="connsiteY6" fmla="*/ 914400 h 914400"/>
              <a:gd name="connsiteX7" fmla="*/ 0 w 8155017"/>
              <a:gd name="connsiteY7" fmla="*/ 204654 h 914400"/>
              <a:gd name="connsiteX0" fmla="*/ 575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4400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17533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7533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53401" h="914400">
                <a:moveTo>
                  <a:pt x="576" y="214957"/>
                </a:moveTo>
                <a:lnTo>
                  <a:pt x="6094209" y="214269"/>
                </a:lnTo>
                <a:cubicBezTo>
                  <a:pt x="6093667" y="163370"/>
                  <a:pt x="6095405" y="51946"/>
                  <a:pt x="6094863" y="1047"/>
                </a:cubicBezTo>
                <a:lnTo>
                  <a:pt x="7696201" y="0"/>
                </a:lnTo>
                <a:lnTo>
                  <a:pt x="8153401" y="457200"/>
                </a:lnTo>
                <a:lnTo>
                  <a:pt x="7696201" y="914400"/>
                </a:lnTo>
                <a:lnTo>
                  <a:pt x="0" y="912019"/>
                </a:lnTo>
                <a:cubicBezTo>
                  <a:pt x="874" y="661619"/>
                  <a:pt x="2114" y="213831"/>
                  <a:pt x="576" y="214957"/>
                </a:cubicBezTo>
                <a:close/>
              </a:path>
            </a:pathLst>
          </a:custGeom>
          <a:solidFill>
            <a:srgbClr val="0B385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HelveticaNeueLT Pro 45 Lt" pitchFamily="34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7BAA55C-67B5-9B42-ABBC-B0FEAE9D5A28}"/>
              </a:ext>
            </a:extLst>
          </p:cNvPr>
          <p:cNvSpPr txBox="1">
            <a:spLocks/>
          </p:cNvSpPr>
          <p:nvPr/>
        </p:nvSpPr>
        <p:spPr>
          <a:xfrm>
            <a:off x="574531" y="3741420"/>
            <a:ext cx="758952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825442" rtl="0" eaLnBrk="1" latinLnBrk="0" hangingPunct="1">
              <a:spcBef>
                <a:spcPct val="0"/>
              </a:spcBef>
              <a:buNone/>
              <a:defRPr sz="3600" kern="1200">
                <a:pattFill prst="pct5">
                  <a:fgClr>
                    <a:schemeClr val="bg1">
                      <a:lumMod val="95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z="2800" dirty="0"/>
              <a:t>(3)</a:t>
            </a:r>
            <a:r>
              <a:rPr lang="zh-CN" altLang="en-US" sz="2800" dirty="0"/>
              <a:t> </a:t>
            </a:r>
            <a:r>
              <a:rPr lang="en-US" altLang="zh-CN" sz="2800" dirty="0"/>
              <a:t>Generating</a:t>
            </a:r>
            <a:r>
              <a:rPr lang="zh-CN" altLang="en-US" sz="2800" dirty="0"/>
              <a:t> </a:t>
            </a:r>
            <a:r>
              <a:rPr lang="en-US" altLang="zh-CN" sz="2800" dirty="0"/>
              <a:t>Text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Structures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284A35BB-38C4-B549-BB25-4DB35B180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8222588"/>
                  </p:ext>
                </p:extLst>
              </p:nvPr>
            </p:nvGraphicFramePr>
            <p:xfrm>
              <a:off x="852661" y="4521467"/>
              <a:ext cx="7033259" cy="1066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63869">
                      <a:extLst>
                        <a:ext uri="{9D8B030D-6E8A-4147-A177-3AD203B41FA5}">
                          <a16:colId xmlns:a16="http://schemas.microsoft.com/office/drawing/2014/main" val="2545669078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1806884628"/>
                        </a:ext>
                      </a:extLst>
                    </a:gridCol>
                    <a:gridCol w="1664190">
                      <a:extLst>
                        <a:ext uri="{9D8B030D-6E8A-4147-A177-3AD203B41FA5}">
                          <a16:colId xmlns:a16="http://schemas.microsoft.com/office/drawing/2014/main" val="3415339305"/>
                        </a:ext>
                      </a:extLst>
                    </a:gridCol>
                  </a:tblGrid>
                  <a:tr h="224519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Domain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Structured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Input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Publications</a:t>
                          </a:r>
                          <a:r>
                            <a:rPr lang="zh-CN" altLang="en-US" sz="1200" b="1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(’17-)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8179905"/>
                      </a:ext>
                    </a:extLst>
                  </a:tr>
                  <a:tr h="224519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 err="1">
                              <a:solidFill>
                                <a:schemeClr val="tx1"/>
                              </a:solidFill>
                            </a:rPr>
                            <a:t>SQuAD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uestion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1600" baseline="-25000" dirty="0"/>
                            <a:t>nswer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oMath>
                          </a14:m>
                          <a:r>
                            <a:rPr lang="en-US" altLang="zh-CN" sz="1600" baseline="-25000" dirty="0" err="1">
                              <a:solidFill>
                                <a:schemeClr val="tx1"/>
                              </a:solidFill>
                            </a:rPr>
                            <a:t>assage</a:t>
                          </a:r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ACL’20sub</a:t>
                          </a:r>
                          <a:r>
                            <a:rPr lang="en-US" altLang="zh-CN" sz="1050" baseline="-25000" dirty="0"/>
                            <a:t>c</a:t>
                          </a:r>
                          <a:endParaRPr lang="en-US" sz="1050" baseline="-25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571213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altLang="zh-CN" sz="1200" dirty="0"/>
                            <a:t>Tech</a:t>
                          </a:r>
                          <a:r>
                            <a:rPr lang="zh-CN" altLang="en-US" sz="1200" dirty="0"/>
                            <a:t> </a:t>
                          </a:r>
                          <a:r>
                            <a:rPr lang="en-US" altLang="zh-CN" sz="1200" dirty="0"/>
                            <a:t>Support</a:t>
                          </a:r>
                        </a:p>
                        <a:p>
                          <a:r>
                            <a:rPr lang="en-US" altLang="zh-CN" sz="1200" dirty="0"/>
                            <a:t>Piazza,</a:t>
                          </a:r>
                          <a:r>
                            <a:rPr lang="zh-CN" altLang="en-US" sz="1200" dirty="0"/>
                            <a:t> </a:t>
                          </a:r>
                          <a:r>
                            <a:rPr lang="en-US" altLang="zh-CN" sz="1200" dirty="0"/>
                            <a:t>Mental</a:t>
                          </a:r>
                          <a:r>
                            <a:rPr lang="zh-CN" altLang="en-US" sz="1200" dirty="0"/>
                            <a:t> </a:t>
                          </a:r>
                          <a:r>
                            <a:rPr lang="en-US" altLang="zh-CN" sz="1200" dirty="0"/>
                            <a:t>Health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uestion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b="0" i="0" baseline="0" dirty="0" smtClean="0">
                                  <a:solidFill>
                                    <a:schemeClr val="tx1"/>
                                  </a:solidFill>
                                </a:rPr>
                                <m:t>[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r>
                            <a:rPr lang="en-US" altLang="zh-CN" sz="1600" baseline="-25000" dirty="0"/>
                            <a:t>esponse</a:t>
                          </a:r>
                          <a:r>
                            <a:rPr lang="en-US" altLang="zh-CN" sz="1600" baseline="0" dirty="0"/>
                            <a:t>,</a:t>
                          </a:r>
                          <a:r>
                            <a:rPr lang="zh-CN" altLang="en-US" sz="1600" baseline="-250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ime</a:t>
                          </a:r>
                          <a:r>
                            <a:rPr lang="en-US" altLang="zh-CN" sz="1600" baseline="0" dirty="0"/>
                            <a:t>,</a:t>
                          </a:r>
                          <a:r>
                            <a:rPr lang="zh-CN" altLang="en-US" sz="1600" baseline="-250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abel-solution</a:t>
                          </a:r>
                          <a:r>
                            <a:rPr lang="en-US" altLang="zh-CN" sz="1600" baseline="0" dirty="0">
                              <a:solidFill>
                                <a:schemeClr val="tx1"/>
                              </a:solidFill>
                            </a:rPr>
                            <a:t>]</a:t>
                          </a:r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baseline="0" dirty="0"/>
                            <a:t>On-going</a:t>
                          </a:r>
                          <a:endParaRPr lang="en-US" sz="105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43900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284A35BB-38C4-B549-BB25-4DB35B1809B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8222588"/>
                  </p:ext>
                </p:extLst>
              </p:nvPr>
            </p:nvGraphicFramePr>
            <p:xfrm>
              <a:off x="852661" y="4521467"/>
              <a:ext cx="7033259" cy="1066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63869">
                      <a:extLst>
                        <a:ext uri="{9D8B030D-6E8A-4147-A177-3AD203B41FA5}">
                          <a16:colId xmlns:a16="http://schemas.microsoft.com/office/drawing/2014/main" val="2545669078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1806884628"/>
                        </a:ext>
                      </a:extLst>
                    </a:gridCol>
                    <a:gridCol w="1664190">
                      <a:extLst>
                        <a:ext uri="{9D8B030D-6E8A-4147-A177-3AD203B41FA5}">
                          <a16:colId xmlns:a16="http://schemas.microsoft.com/office/drawing/2014/main" val="3415339305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Domain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Structured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Input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Publications</a:t>
                          </a:r>
                          <a:r>
                            <a:rPr lang="zh-CN" altLang="en-US" sz="1200" b="1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(’17-)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817990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 err="1">
                              <a:solidFill>
                                <a:schemeClr val="tx1"/>
                              </a:solidFill>
                            </a:rPr>
                            <a:t>SQuAD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3623" t="-85185" r="-47826" b="-14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ACL’20sub</a:t>
                          </a:r>
                          <a:r>
                            <a:rPr lang="en-US" altLang="zh-CN" sz="1050" baseline="-25000" dirty="0"/>
                            <a:t>c</a:t>
                          </a:r>
                          <a:endParaRPr lang="en-US" sz="1050" baseline="-25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571213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CN" sz="1200" dirty="0"/>
                            <a:t>Tech</a:t>
                          </a:r>
                          <a:r>
                            <a:rPr lang="zh-CN" altLang="en-US" sz="1200" dirty="0"/>
                            <a:t> </a:t>
                          </a:r>
                          <a:r>
                            <a:rPr lang="en-US" altLang="zh-CN" sz="1200" dirty="0"/>
                            <a:t>Support</a:t>
                          </a:r>
                        </a:p>
                        <a:p>
                          <a:r>
                            <a:rPr lang="en-US" altLang="zh-CN" sz="1200" dirty="0"/>
                            <a:t>Piazza,</a:t>
                          </a:r>
                          <a:r>
                            <a:rPr lang="zh-CN" altLang="en-US" sz="1200" dirty="0"/>
                            <a:t> </a:t>
                          </a:r>
                          <a:r>
                            <a:rPr lang="en-US" altLang="zh-CN" sz="1200" dirty="0"/>
                            <a:t>Mental</a:t>
                          </a:r>
                          <a:r>
                            <a:rPr lang="zh-CN" altLang="en-US" sz="1200" dirty="0"/>
                            <a:t> </a:t>
                          </a:r>
                          <a:r>
                            <a:rPr lang="en-US" altLang="zh-CN" sz="1200" dirty="0"/>
                            <a:t>Health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3623" t="-138889" r="-47826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baseline="0" dirty="0"/>
                            <a:t>On-going</a:t>
                          </a:r>
                          <a:endParaRPr lang="en-US" sz="105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43900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71887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D0B624-B544-634A-9141-9D0EF08BC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7593E-4B41-FE45-9B69-35A94EBE95B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D903A5-986F-684A-8C31-BFC4E69B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Acknowledgements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E4C557-CA9C-DD4B-8F81-652ECB839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57" y="1204060"/>
            <a:ext cx="1141037" cy="1645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9D3BB6-E0E5-EA4F-AABE-9EA74D230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595" y="1204060"/>
            <a:ext cx="1229096" cy="1645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B9BC97-3121-C14B-9FE4-41CFDA353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204060"/>
            <a:ext cx="1171575" cy="1645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1375DB-EBFA-DD47-B407-A5D9E0EFA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914" y="1206524"/>
            <a:ext cx="1179167" cy="1645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8AE94-4353-8646-9400-813106332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5901" y="1204060"/>
            <a:ext cx="1141479" cy="1645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89972D-87DA-3E47-8D24-6D40B5AAC8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4914" y="3465490"/>
            <a:ext cx="1183005" cy="1645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15A86F-1EE1-A748-BCF5-8BD5104F85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0844" y="4104350"/>
            <a:ext cx="1342747" cy="1007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4D7E48-AA9A-2441-9F2D-B00A6FCF64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4939" y="3389035"/>
            <a:ext cx="1865153" cy="18738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7F77CF-7EB8-5A46-A816-D2E0A71A70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8402" y="3254970"/>
            <a:ext cx="1903289" cy="9516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5532AC-5E4B-6946-818B-335735BA9370}"/>
              </a:ext>
            </a:extLst>
          </p:cNvPr>
          <p:cNvSpPr/>
          <p:nvPr/>
        </p:nvSpPr>
        <p:spPr>
          <a:xfrm>
            <a:off x="992057" y="2804260"/>
            <a:ext cx="9012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err="1"/>
              <a:t>Daheng</a:t>
            </a:r>
            <a:endParaRPr lang="en-US" altLang="zh-CN" sz="1600" dirty="0"/>
          </a:p>
          <a:p>
            <a:r>
              <a:rPr lang="en-US" altLang="zh-CN" sz="1600" dirty="0"/>
              <a:t>Wang</a:t>
            </a:r>
            <a:r>
              <a:rPr lang="en-US" altLang="zh-CN" sz="1600" baseline="30000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0AC041-4D00-194D-A64A-32897E1F5F8B}"/>
              </a:ext>
            </a:extLst>
          </p:cNvPr>
          <p:cNvSpPr/>
          <p:nvPr/>
        </p:nvSpPr>
        <p:spPr>
          <a:xfrm>
            <a:off x="2324914" y="2804260"/>
            <a:ext cx="7264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Tong</a:t>
            </a:r>
          </a:p>
          <a:p>
            <a:r>
              <a:rPr lang="en-US" altLang="zh-CN" sz="1600" dirty="0"/>
              <a:t>Zhao</a:t>
            </a:r>
            <a:r>
              <a:rPr lang="en-US" altLang="zh-CN" sz="1600" baseline="30000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2937C8-8183-1C47-B9E9-53A4AFC9AC14}"/>
              </a:ext>
            </a:extLst>
          </p:cNvPr>
          <p:cNvSpPr/>
          <p:nvPr/>
        </p:nvSpPr>
        <p:spPr>
          <a:xfrm>
            <a:off x="3695901" y="2804261"/>
            <a:ext cx="9236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err="1"/>
              <a:t>Xueying</a:t>
            </a:r>
            <a:endParaRPr lang="en-US" altLang="zh-CN" sz="1600" dirty="0"/>
          </a:p>
          <a:p>
            <a:r>
              <a:rPr lang="en-US" altLang="zh-CN" sz="1600" dirty="0"/>
              <a:t>Wang</a:t>
            </a:r>
            <a:r>
              <a:rPr lang="en-US" altLang="zh-CN" sz="1600" baseline="30000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1A7366-619D-814F-B57A-54A1FD5FBEAB}"/>
              </a:ext>
            </a:extLst>
          </p:cNvPr>
          <p:cNvSpPr/>
          <p:nvPr/>
        </p:nvSpPr>
        <p:spPr>
          <a:xfrm>
            <a:off x="5029200" y="2804260"/>
            <a:ext cx="8787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err="1"/>
              <a:t>Qingkai</a:t>
            </a:r>
            <a:endParaRPr lang="en-US" altLang="zh-CN" sz="1600" dirty="0"/>
          </a:p>
          <a:p>
            <a:r>
              <a:rPr lang="en-US" altLang="zh-CN" sz="1600" dirty="0"/>
              <a:t>Zeng</a:t>
            </a:r>
            <a:r>
              <a:rPr lang="en-US" altLang="zh-CN" sz="1600" baseline="30000" dirty="0"/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79E57A-ADC3-4B4C-9744-B32FF51C44D2}"/>
              </a:ext>
            </a:extLst>
          </p:cNvPr>
          <p:cNvSpPr/>
          <p:nvPr/>
        </p:nvSpPr>
        <p:spPr>
          <a:xfrm>
            <a:off x="6392595" y="2804260"/>
            <a:ext cx="9439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err="1"/>
              <a:t>Wenhao</a:t>
            </a:r>
            <a:endParaRPr lang="en-US" altLang="zh-CN" sz="1600" dirty="0"/>
          </a:p>
          <a:p>
            <a:r>
              <a:rPr lang="en-US" altLang="zh-CN" sz="1600" dirty="0"/>
              <a:t>Yu</a:t>
            </a:r>
            <a:r>
              <a:rPr lang="en-US" altLang="zh-CN" sz="1600" baseline="30000" dirty="0"/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DAE45E-173E-B144-BB0C-CE40683388BE}"/>
              </a:ext>
            </a:extLst>
          </p:cNvPr>
          <p:cNvSpPr/>
          <p:nvPr/>
        </p:nvSpPr>
        <p:spPr>
          <a:xfrm>
            <a:off x="2324914" y="5092125"/>
            <a:ext cx="9496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err="1"/>
              <a:t>Tianwen</a:t>
            </a:r>
            <a:endParaRPr lang="en-US" altLang="zh-CN" sz="1600" dirty="0"/>
          </a:p>
          <a:p>
            <a:r>
              <a:rPr lang="en-US" altLang="zh-CN" sz="1600" dirty="0"/>
              <a:t>Jiang</a:t>
            </a:r>
            <a:r>
              <a:rPr lang="en-US" altLang="zh-CN" sz="1600" baseline="30000" dirty="0"/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D36F4C7-65BD-3E45-8F96-8F622722B8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2056" y="3465490"/>
            <a:ext cx="1141037" cy="16459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899DD5F-2F54-874F-B489-29A56549C53E}"/>
              </a:ext>
            </a:extLst>
          </p:cNvPr>
          <p:cNvSpPr/>
          <p:nvPr/>
        </p:nvSpPr>
        <p:spPr>
          <a:xfrm>
            <a:off x="963202" y="5092125"/>
            <a:ext cx="9589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err="1"/>
              <a:t>Mengxia</a:t>
            </a:r>
            <a:endParaRPr lang="en-US" altLang="zh-CN" sz="1600" dirty="0"/>
          </a:p>
          <a:p>
            <a:r>
              <a:rPr lang="en-US" altLang="zh-CN" sz="1600" dirty="0"/>
              <a:t>Yu</a:t>
            </a:r>
            <a:r>
              <a:rPr lang="en-US" altLang="zh-CN" sz="1600" baseline="30000" dirty="0"/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EF34E3-637F-6B46-AEC5-E2F71DDAF0F8}"/>
              </a:ext>
            </a:extLst>
          </p:cNvPr>
          <p:cNvSpPr/>
          <p:nvPr/>
        </p:nvSpPr>
        <p:spPr>
          <a:xfrm>
            <a:off x="6392595" y="5307051"/>
            <a:ext cx="180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aseline="30000" dirty="0"/>
              <a:t>1</a:t>
            </a:r>
            <a:r>
              <a:rPr lang="en-US" altLang="zh-CN" dirty="0"/>
              <a:t>R.L.</a:t>
            </a:r>
            <a:r>
              <a:rPr lang="zh-CN" altLang="en-US" dirty="0"/>
              <a:t> </a:t>
            </a:r>
            <a:r>
              <a:rPr lang="en-US" altLang="zh-CN" baseline="30000" dirty="0"/>
              <a:t>2</a:t>
            </a:r>
            <a:r>
              <a:rPr lang="en-US" altLang="zh-CN" dirty="0"/>
              <a:t>I.E.</a:t>
            </a:r>
            <a:r>
              <a:rPr lang="zh-CN" altLang="en-US" dirty="0"/>
              <a:t> </a:t>
            </a:r>
            <a:r>
              <a:rPr lang="en-US" altLang="zh-CN" baseline="30000" dirty="0"/>
              <a:t>3</a:t>
            </a:r>
            <a:r>
              <a:rPr lang="en-US" altLang="zh-CN" dirty="0"/>
              <a:t>T.G.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755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ED95B0-E7D1-F341-B1F9-CC5E36F4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59BDA-EEE4-7640-B5C3-95F35DFE8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TUBE: </a:t>
            </a:r>
            <a:r>
              <a:rPr lang="en-US" altLang="zh-CN" sz="2000" b="1" dirty="0">
                <a:solidFill>
                  <a:srgbClr val="C00000"/>
                </a:solidFill>
              </a:rPr>
              <a:t>Embedding</a:t>
            </a:r>
            <a:r>
              <a:rPr lang="en-US" altLang="zh-CN" sz="2000" dirty="0"/>
              <a:t> Behavior Outcomes for </a:t>
            </a:r>
            <a:r>
              <a:rPr lang="en-US" altLang="zh-CN" sz="2000" b="1" dirty="0">
                <a:solidFill>
                  <a:srgbClr val="C00000"/>
                </a:solidFill>
              </a:rPr>
              <a:t>Predicting Success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0432FF"/>
                </a:solidFill>
              </a:rPr>
              <a:t>KDD’19a</a:t>
            </a:r>
            <a:r>
              <a:rPr lang="en-US" altLang="zh-CN" sz="2000" dirty="0"/>
              <a:t>)</a:t>
            </a:r>
          </a:p>
          <a:p>
            <a:pPr marL="0" indent="0" algn="r">
              <a:buNone/>
            </a:pPr>
            <a:r>
              <a:rPr lang="en-US" altLang="zh-CN" sz="1600" dirty="0" err="1">
                <a:solidFill>
                  <a:schemeClr val="accent6">
                    <a:lumMod val="50000"/>
                  </a:schemeClr>
                </a:solidFill>
              </a:rPr>
              <a:t>Daheng</a:t>
            </a:r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</a:rPr>
              <a:t>Wang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 err="1">
                <a:solidFill>
                  <a:schemeClr val="accent6">
                    <a:lumMod val="50000"/>
                  </a:schemeClr>
                </a:solidFill>
              </a:rPr>
              <a:t>Tianwen</a:t>
            </a:r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</a:rPr>
              <a:t>Jiang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Nitesh</a:t>
            </a:r>
            <a:r>
              <a:rPr lang="zh-CN" altLang="en-US" sz="1600" dirty="0"/>
              <a:t> </a:t>
            </a:r>
            <a:r>
              <a:rPr lang="en-US" altLang="zh-CN" sz="1600" dirty="0"/>
              <a:t>V.</a:t>
            </a:r>
            <a:r>
              <a:rPr lang="zh-CN" altLang="en-US" sz="1600" dirty="0"/>
              <a:t> </a:t>
            </a:r>
            <a:r>
              <a:rPr lang="en-US" altLang="zh-CN" sz="1600" dirty="0"/>
              <a:t>Chawla,</a:t>
            </a:r>
            <a:r>
              <a:rPr lang="zh-CN" altLang="en-US" sz="1600" dirty="0"/>
              <a:t> </a:t>
            </a:r>
            <a:r>
              <a:rPr lang="en-US" altLang="zh-CN" sz="1600" dirty="0"/>
              <a:t>Meng</a:t>
            </a:r>
            <a:r>
              <a:rPr lang="zh-CN" altLang="en-US" sz="1600" dirty="0"/>
              <a:t> </a:t>
            </a:r>
            <a:r>
              <a:rPr lang="en-US" altLang="zh-CN" sz="1600" dirty="0"/>
              <a:t>Jiang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The Role of “Condition”: A Novel </a:t>
            </a:r>
            <a:r>
              <a:rPr lang="en-US" altLang="zh-CN" sz="2000" b="1" dirty="0">
                <a:solidFill>
                  <a:srgbClr val="C00000"/>
                </a:solidFill>
              </a:rPr>
              <a:t>Scientific Knowledge Graph </a:t>
            </a:r>
            <a:r>
              <a:rPr lang="en-US" altLang="zh-CN" sz="2000" dirty="0"/>
              <a:t>Representation and Construction Model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0432FF"/>
                </a:solidFill>
              </a:rPr>
              <a:t>KDD’19b</a:t>
            </a:r>
            <a:r>
              <a:rPr lang="en-US" altLang="zh-CN" sz="2000" dirty="0"/>
              <a:t>)</a:t>
            </a:r>
          </a:p>
          <a:p>
            <a:pPr marL="0" indent="0" algn="r">
              <a:buNone/>
            </a:pPr>
            <a:r>
              <a:rPr lang="en-US" altLang="zh-CN" sz="1600" dirty="0" err="1">
                <a:solidFill>
                  <a:schemeClr val="accent6">
                    <a:lumMod val="50000"/>
                  </a:schemeClr>
                </a:solidFill>
              </a:rPr>
              <a:t>Tianwen</a:t>
            </a:r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</a:rPr>
              <a:t>Jiang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</a:rPr>
              <a:t>Tong</a:t>
            </a:r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</a:rPr>
              <a:t>Zhao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Bing</a:t>
            </a:r>
            <a:r>
              <a:rPr lang="zh-CN" altLang="en-US" sz="1600" dirty="0"/>
              <a:t> </a:t>
            </a:r>
            <a:r>
              <a:rPr lang="en-US" altLang="zh-CN" sz="1600" dirty="0"/>
              <a:t>Qin,</a:t>
            </a:r>
            <a:r>
              <a:rPr lang="zh-CN" altLang="en-US" sz="1600" dirty="0"/>
              <a:t> </a:t>
            </a:r>
            <a:r>
              <a:rPr lang="en-US" altLang="zh-CN" sz="1600" dirty="0"/>
              <a:t>Ting</a:t>
            </a:r>
            <a:r>
              <a:rPr lang="zh-CN" altLang="en-US" sz="1600" dirty="0"/>
              <a:t> </a:t>
            </a:r>
            <a:r>
              <a:rPr lang="en-US" altLang="zh-CN" sz="1600" dirty="0"/>
              <a:t>Liu,</a:t>
            </a:r>
            <a:r>
              <a:rPr lang="zh-CN" altLang="en-US" sz="1600" dirty="0"/>
              <a:t> </a:t>
            </a:r>
            <a:r>
              <a:rPr lang="en-US" altLang="zh-CN" sz="1600" dirty="0"/>
              <a:t>Nitesh</a:t>
            </a:r>
            <a:r>
              <a:rPr lang="zh-CN" altLang="en-US" sz="1600" dirty="0"/>
              <a:t> </a:t>
            </a:r>
            <a:r>
              <a:rPr lang="en-US" altLang="zh-CN" sz="1600" dirty="0"/>
              <a:t>V.</a:t>
            </a:r>
            <a:r>
              <a:rPr lang="zh-CN" altLang="en-US" sz="1600" dirty="0"/>
              <a:t> </a:t>
            </a:r>
            <a:r>
              <a:rPr lang="en-US" altLang="zh-CN" sz="1600" dirty="0"/>
              <a:t>Chawla, Meng</a:t>
            </a:r>
            <a:r>
              <a:rPr lang="zh-CN" altLang="en-US" sz="1600" dirty="0"/>
              <a:t> </a:t>
            </a:r>
            <a:r>
              <a:rPr lang="en-US" altLang="zh-CN" sz="1600" dirty="0"/>
              <a:t>Jiang</a:t>
            </a:r>
          </a:p>
          <a:p>
            <a:pPr marL="0" indent="0">
              <a:buNone/>
            </a:pPr>
            <a:endParaRPr lang="en-US" altLang="zh-CN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C00000"/>
                </a:solidFill>
              </a:rPr>
              <a:t>Experimental Evidence</a:t>
            </a:r>
            <a:r>
              <a:rPr lang="en-US" altLang="zh-CN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/>
              <a:t>Extraction in Data Science with Hybrid </a:t>
            </a:r>
            <a:r>
              <a:rPr lang="en-US" altLang="zh-CN" sz="2000" b="1" dirty="0">
                <a:solidFill>
                  <a:srgbClr val="C00000"/>
                </a:solidFill>
              </a:rPr>
              <a:t>Table</a:t>
            </a:r>
            <a:r>
              <a:rPr lang="en-US" altLang="zh-CN" sz="2000" dirty="0"/>
              <a:t> Features and Ensemble Learning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0432FF"/>
                </a:solidFill>
              </a:rPr>
              <a:t>WWW’20</a:t>
            </a:r>
            <a:r>
              <a:rPr lang="en-US" altLang="zh-CN" sz="2000" dirty="0"/>
              <a:t>)</a:t>
            </a:r>
          </a:p>
          <a:p>
            <a:pPr marL="0" indent="0" algn="r">
              <a:buNone/>
            </a:pPr>
            <a:r>
              <a:rPr lang="en-US" altLang="zh-CN" sz="1600" dirty="0" err="1">
                <a:solidFill>
                  <a:schemeClr val="accent6">
                    <a:lumMod val="50000"/>
                  </a:schemeClr>
                </a:solidFill>
              </a:rPr>
              <a:t>Wenhao</a:t>
            </a:r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</a:rPr>
              <a:t>Yu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rgbClr val="7030A0"/>
                </a:solidFill>
              </a:rPr>
              <a:t>Wei</a:t>
            </a:r>
            <a:r>
              <a:rPr lang="zh-CN" altLang="en-US" sz="1600" dirty="0">
                <a:solidFill>
                  <a:srgbClr val="7030A0"/>
                </a:solidFill>
              </a:rPr>
              <a:t> </a:t>
            </a:r>
            <a:r>
              <a:rPr lang="en-US" altLang="zh-CN" sz="1600" dirty="0">
                <a:solidFill>
                  <a:srgbClr val="7030A0"/>
                </a:solidFill>
              </a:rPr>
              <a:t>Peng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rgbClr val="7030A0"/>
                </a:solidFill>
              </a:rPr>
              <a:t>Yu</a:t>
            </a:r>
            <a:r>
              <a:rPr lang="zh-CN" altLang="en-US" sz="1600" dirty="0">
                <a:solidFill>
                  <a:srgbClr val="7030A0"/>
                </a:solidFill>
              </a:rPr>
              <a:t> </a:t>
            </a:r>
            <a:r>
              <a:rPr lang="en-US" altLang="zh-CN" sz="1600" dirty="0">
                <a:solidFill>
                  <a:srgbClr val="7030A0"/>
                </a:solidFill>
              </a:rPr>
              <a:t>Shu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 err="1">
                <a:solidFill>
                  <a:schemeClr val="accent6">
                    <a:lumMod val="50000"/>
                  </a:schemeClr>
                </a:solidFill>
              </a:rPr>
              <a:t>Qingkai</a:t>
            </a:r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</a:rPr>
              <a:t>Zeng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Meng</a:t>
            </a:r>
            <a:r>
              <a:rPr lang="zh-CN" altLang="en-US" sz="1600" dirty="0"/>
              <a:t> </a:t>
            </a:r>
            <a:r>
              <a:rPr lang="en-US" altLang="zh-CN" sz="1600" dirty="0"/>
              <a:t>Jiang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FD1C10-64E7-3F48-A92E-F7CD42757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952008-0352-A746-958F-74EC535AB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1" y="1192924"/>
            <a:ext cx="364068" cy="365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06FB01-DB25-D945-B3ED-211E14A64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1" y="2552700"/>
            <a:ext cx="364068" cy="365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785020-E99A-C844-9702-C1FCFC45C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1" y="3912476"/>
            <a:ext cx="364068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45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ED95B0-E7D1-F341-B1F9-CC5E36F4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59BDA-EEE4-7640-B5C3-95F35DFE8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TUBE: </a:t>
            </a:r>
            <a:r>
              <a:rPr lang="en-US" altLang="zh-CN" sz="2000" b="1" dirty="0">
                <a:solidFill>
                  <a:srgbClr val="C00000"/>
                </a:solidFill>
              </a:rPr>
              <a:t>Embedding</a:t>
            </a:r>
            <a:r>
              <a:rPr lang="en-US" altLang="zh-CN" sz="2000" dirty="0"/>
              <a:t> Behavior Outcomes for </a:t>
            </a:r>
            <a:r>
              <a:rPr lang="en-US" altLang="zh-CN" sz="2000" b="1" dirty="0">
                <a:solidFill>
                  <a:srgbClr val="C00000"/>
                </a:solidFill>
              </a:rPr>
              <a:t>Predicting Success</a:t>
            </a:r>
            <a:r>
              <a:rPr lang="zh-CN" altLang="en-US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0432FF"/>
                </a:solidFill>
              </a:rPr>
              <a:t>KDD’19a</a:t>
            </a:r>
            <a:r>
              <a:rPr lang="en-US" altLang="zh-CN" sz="2000" dirty="0"/>
              <a:t>)</a:t>
            </a:r>
          </a:p>
          <a:p>
            <a:pPr marL="0" indent="0" algn="r">
              <a:buNone/>
            </a:pPr>
            <a:r>
              <a:rPr lang="en-US" altLang="zh-CN" sz="1600" dirty="0" err="1">
                <a:solidFill>
                  <a:schemeClr val="accent6">
                    <a:lumMod val="50000"/>
                  </a:schemeClr>
                </a:solidFill>
              </a:rPr>
              <a:t>Daheng</a:t>
            </a:r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</a:rPr>
              <a:t>Wang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 err="1">
                <a:solidFill>
                  <a:schemeClr val="accent6">
                    <a:lumMod val="50000"/>
                  </a:schemeClr>
                </a:solidFill>
              </a:rPr>
              <a:t>Tianwen</a:t>
            </a:r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</a:rPr>
              <a:t>Jiang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Nitesh</a:t>
            </a:r>
            <a:r>
              <a:rPr lang="zh-CN" altLang="en-US" sz="1600" dirty="0"/>
              <a:t> </a:t>
            </a:r>
            <a:r>
              <a:rPr lang="en-US" altLang="zh-CN" sz="1600" dirty="0"/>
              <a:t>V.</a:t>
            </a:r>
            <a:r>
              <a:rPr lang="zh-CN" altLang="en-US" sz="1600" dirty="0"/>
              <a:t> </a:t>
            </a:r>
            <a:r>
              <a:rPr lang="en-US" altLang="zh-CN" sz="1600" dirty="0"/>
              <a:t>Chawla,</a:t>
            </a:r>
            <a:r>
              <a:rPr lang="zh-CN" altLang="en-US" sz="1600" dirty="0"/>
              <a:t> </a:t>
            </a:r>
            <a:r>
              <a:rPr lang="en-US" altLang="zh-CN" sz="1600" dirty="0"/>
              <a:t>Meng</a:t>
            </a:r>
            <a:r>
              <a:rPr lang="zh-CN" altLang="en-US" sz="1600" dirty="0"/>
              <a:t> </a:t>
            </a:r>
            <a:r>
              <a:rPr lang="en-US" altLang="zh-CN" sz="1600" dirty="0"/>
              <a:t>Jiang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The Role of “Condition”: A Novel </a:t>
            </a:r>
            <a:r>
              <a:rPr lang="en-US" altLang="zh-CN" sz="2000" b="1" dirty="0">
                <a:solidFill>
                  <a:schemeClr val="bg1">
                    <a:lumMod val="75000"/>
                  </a:schemeClr>
                </a:solidFill>
              </a:rPr>
              <a:t>Scientific Knowledge Graph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Representation and Construction Model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(KDD’19b)</a:t>
            </a:r>
          </a:p>
          <a:p>
            <a:pPr marL="0" indent="0" algn="r">
              <a:buNone/>
            </a:pP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</a:rPr>
              <a:t>Tianwen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Jiang,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Tong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Zhao,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Bing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Qin,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Ting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Liu,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Nitesh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V.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Chawla, Meng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Jiang</a:t>
            </a:r>
          </a:p>
          <a:p>
            <a:pPr marL="0" indent="0">
              <a:buNone/>
            </a:pPr>
            <a:endParaRPr lang="en-US" altLang="zh-CN" sz="2000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2000" b="1" dirty="0">
                <a:solidFill>
                  <a:schemeClr val="bg1">
                    <a:lumMod val="75000"/>
                  </a:schemeClr>
                </a:solidFill>
              </a:rPr>
              <a:t>Experimental Evidence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 Extraction in Data Science with Hybrid </a:t>
            </a:r>
            <a:r>
              <a:rPr lang="en-US" altLang="zh-CN" sz="2000" b="1" dirty="0">
                <a:solidFill>
                  <a:schemeClr val="bg1">
                    <a:lumMod val="75000"/>
                  </a:schemeClr>
                </a:solidFill>
              </a:rPr>
              <a:t>Table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 Features and Ensemble Learning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(WWW’20)</a:t>
            </a:r>
          </a:p>
          <a:p>
            <a:pPr marL="0" indent="0" algn="r">
              <a:buNone/>
            </a:pP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</a:rPr>
              <a:t>Wenhao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Yu,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Wei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Peng,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Yu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Shu,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</a:rPr>
              <a:t>Qingkai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Zeng,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Meng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Jiang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FD1C10-64E7-3F48-A92E-F7CD42757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67FE2F-E295-9A4E-B161-F4CC1558501B}"/>
              </a:ext>
            </a:extLst>
          </p:cNvPr>
          <p:cNvSpPr/>
          <p:nvPr/>
        </p:nvSpPr>
        <p:spPr>
          <a:xfrm>
            <a:off x="304800" y="1104900"/>
            <a:ext cx="8572500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D38FD-5A78-DF4C-BA2A-5B815B773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1" y="1181100"/>
            <a:ext cx="364068" cy="365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77284B-1347-8D46-BBA0-AC3A734B5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1" y="2540876"/>
            <a:ext cx="364068" cy="365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2ED049-D784-4B4B-BD75-B4EFB3795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1" y="3912476"/>
            <a:ext cx="364068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61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FCBE20-E236-BE48-AFF7-B9C3311AD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C6D410-4299-314B-AA27-AF21305F1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/>
              <a:t>Learning</a:t>
            </a:r>
            <a:r>
              <a:rPr lang="zh-CN" altLang="en-US" sz="2800" dirty="0"/>
              <a:t> </a:t>
            </a:r>
            <a:r>
              <a:rPr lang="en-US" altLang="zh-CN" sz="2800" dirty="0"/>
              <a:t>Representations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Components</a:t>
            </a:r>
            <a:endParaRPr lang="en-US" sz="28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6471A5-5848-6D44-9FF3-00954A9401F3}"/>
              </a:ext>
            </a:extLst>
          </p:cNvPr>
          <p:cNvCxnSpPr>
            <a:cxnSpLocks/>
          </p:cNvCxnSpPr>
          <p:nvPr/>
        </p:nvCxnSpPr>
        <p:spPr>
          <a:xfrm>
            <a:off x="1047242" y="2051461"/>
            <a:ext cx="0" cy="2651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C5FD7F-C559-E14C-8CF0-A714B9435F76}"/>
              </a:ext>
            </a:extLst>
          </p:cNvPr>
          <p:cNvCxnSpPr>
            <a:cxnSpLocks/>
          </p:cNvCxnSpPr>
          <p:nvPr/>
        </p:nvCxnSpPr>
        <p:spPr>
          <a:xfrm flipV="1">
            <a:off x="1047242" y="4703221"/>
            <a:ext cx="986355" cy="17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1E686C-3F1F-D74B-ADFE-22ACF31525CC}"/>
              </a:ext>
            </a:extLst>
          </p:cNvPr>
          <p:cNvCxnSpPr>
            <a:cxnSpLocks/>
          </p:cNvCxnSpPr>
          <p:nvPr/>
        </p:nvCxnSpPr>
        <p:spPr>
          <a:xfrm>
            <a:off x="2033597" y="2051461"/>
            <a:ext cx="0" cy="2651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7D46DAA-2703-D747-928A-FACBAB405823}"/>
              </a:ext>
            </a:extLst>
          </p:cNvPr>
          <p:cNvSpPr/>
          <p:nvPr/>
        </p:nvSpPr>
        <p:spPr>
          <a:xfrm>
            <a:off x="1090422" y="4447982"/>
            <a:ext cx="914400" cy="22617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author</a:t>
            </a:r>
            <a:r>
              <a:rPr lang="en-US" altLang="zh-CN" sz="1200" baseline="30000" dirty="0"/>
              <a:t>1</a:t>
            </a:r>
            <a:endParaRPr lang="en-US" sz="1200" baseline="30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0DF006-02FB-D742-B976-CB7B0DB37103}"/>
              </a:ext>
            </a:extLst>
          </p:cNvPr>
          <p:cNvSpPr/>
          <p:nvPr/>
        </p:nvSpPr>
        <p:spPr>
          <a:xfrm>
            <a:off x="1090422" y="4190973"/>
            <a:ext cx="914400" cy="22617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author</a:t>
            </a:r>
            <a:r>
              <a:rPr lang="en-US" altLang="zh-CN" sz="1200" baseline="30000" dirty="0"/>
              <a:t>2</a:t>
            </a:r>
            <a:endParaRPr lang="en-US" sz="1200" baseline="30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EF2366-C50D-4642-8E62-BDF4B20E150A}"/>
              </a:ext>
            </a:extLst>
          </p:cNvPr>
          <p:cNvSpPr/>
          <p:nvPr/>
        </p:nvSpPr>
        <p:spPr>
          <a:xfrm>
            <a:off x="1090422" y="3933708"/>
            <a:ext cx="914400" cy="22617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?</a:t>
            </a:r>
            <a:endParaRPr lang="en-US" sz="1200" baseline="30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723F01-9739-C445-84E2-CCAD9BFD7DC3}"/>
              </a:ext>
            </a:extLst>
          </p:cNvPr>
          <p:cNvSpPr/>
          <p:nvPr/>
        </p:nvSpPr>
        <p:spPr>
          <a:xfrm>
            <a:off x="1090422" y="3685109"/>
            <a:ext cx="914400" cy="22617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?</a:t>
            </a:r>
            <a:endParaRPr lang="en-US" sz="1200" baseline="30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341A0F-710A-6848-93B6-6228DCD9AA5E}"/>
              </a:ext>
            </a:extLst>
          </p:cNvPr>
          <p:cNvSpPr/>
          <p:nvPr/>
        </p:nvSpPr>
        <p:spPr>
          <a:xfrm>
            <a:off x="1090423" y="3417466"/>
            <a:ext cx="914400" cy="2355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keyword</a:t>
            </a:r>
            <a:r>
              <a:rPr lang="en-US" altLang="zh-CN" sz="1200" baseline="30000" dirty="0"/>
              <a:t>1</a:t>
            </a:r>
            <a:endParaRPr lang="en-US" sz="1200" baseline="30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A1F900-16CA-CB47-A720-2EF9DB8C5223}"/>
              </a:ext>
            </a:extLst>
          </p:cNvPr>
          <p:cNvSpPr/>
          <p:nvPr/>
        </p:nvSpPr>
        <p:spPr>
          <a:xfrm>
            <a:off x="1093135" y="3168070"/>
            <a:ext cx="914400" cy="2355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?</a:t>
            </a:r>
            <a:endParaRPr lang="en-US" sz="1200" baseline="30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A4F9A6-1D7C-2B46-B9CD-DF0DD67CD499}"/>
              </a:ext>
            </a:extLst>
          </p:cNvPr>
          <p:cNvSpPr/>
          <p:nvPr/>
        </p:nvSpPr>
        <p:spPr>
          <a:xfrm>
            <a:off x="1088172" y="2910046"/>
            <a:ext cx="914400" cy="2355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reference</a:t>
            </a:r>
            <a:r>
              <a:rPr lang="en-US" altLang="zh-CN" sz="1200" baseline="30000" dirty="0"/>
              <a:t>1</a:t>
            </a:r>
            <a:endParaRPr lang="en-US" sz="1200" baseline="30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BCE159-D04A-DB43-825C-F8706EBE4EF1}"/>
              </a:ext>
            </a:extLst>
          </p:cNvPr>
          <p:cNvSpPr/>
          <p:nvPr/>
        </p:nvSpPr>
        <p:spPr>
          <a:xfrm>
            <a:off x="1089164" y="2639565"/>
            <a:ext cx="914400" cy="2355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reference</a:t>
            </a:r>
            <a:r>
              <a:rPr lang="en-US" altLang="zh-CN" sz="1200" baseline="30000" dirty="0"/>
              <a:t>2</a:t>
            </a:r>
            <a:endParaRPr lang="en-US" sz="1200" baseline="30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46D54-E614-7142-8317-F30132BBE639}"/>
              </a:ext>
            </a:extLst>
          </p:cNvPr>
          <p:cNvSpPr/>
          <p:nvPr/>
        </p:nvSpPr>
        <p:spPr>
          <a:xfrm>
            <a:off x="1088172" y="2369084"/>
            <a:ext cx="914400" cy="2355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?</a:t>
            </a:r>
            <a:endParaRPr lang="en-US" sz="1200" baseline="30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53460E-14E0-6847-8DCB-F42FCA1CD805}"/>
              </a:ext>
            </a:extLst>
          </p:cNvPr>
          <p:cNvSpPr/>
          <p:nvPr/>
        </p:nvSpPr>
        <p:spPr>
          <a:xfrm>
            <a:off x="1339873" y="19554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6DE5EB-5EBB-6249-A441-34070ED47B79}"/>
              </a:ext>
            </a:extLst>
          </p:cNvPr>
          <p:cNvSpPr/>
          <p:nvPr/>
        </p:nvSpPr>
        <p:spPr>
          <a:xfrm>
            <a:off x="654369" y="1693301"/>
            <a:ext cx="689731" cy="30408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venue</a:t>
            </a:r>
            <a:endParaRPr lang="en-US" sz="1400" baseline="300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71B493-241D-3E49-BE9B-BD7E47F30CB3}"/>
              </a:ext>
            </a:extLst>
          </p:cNvPr>
          <p:cNvCxnSpPr>
            <a:cxnSpLocks/>
          </p:cNvCxnSpPr>
          <p:nvPr/>
        </p:nvCxnSpPr>
        <p:spPr>
          <a:xfrm>
            <a:off x="643057" y="2037571"/>
            <a:ext cx="139363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F26455E-DD4F-E74D-8841-D8386409BA4B}"/>
              </a:ext>
            </a:extLst>
          </p:cNvPr>
          <p:cNvSpPr/>
          <p:nvPr/>
        </p:nvSpPr>
        <p:spPr>
          <a:xfrm>
            <a:off x="555307" y="1380287"/>
            <a:ext cx="1478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12060"/>
                </a:solidFill>
              </a:rPr>
              <a:t>Project</a:t>
            </a:r>
            <a:r>
              <a:rPr lang="zh-CN" altLang="en-US" sz="1400" dirty="0">
                <a:solidFill>
                  <a:srgbClr val="012060"/>
                </a:solidFill>
              </a:rPr>
              <a:t> </a:t>
            </a:r>
            <a:r>
              <a:rPr lang="en-US" altLang="zh-CN" sz="1400" dirty="0">
                <a:solidFill>
                  <a:srgbClr val="012060"/>
                </a:solidFill>
              </a:rPr>
              <a:t>outcome</a:t>
            </a:r>
            <a:endParaRPr lang="en-US" sz="1400" dirty="0">
              <a:solidFill>
                <a:srgbClr val="01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D07CC3-F39C-AA40-B2A9-FA6945347545}"/>
              </a:ext>
            </a:extLst>
          </p:cNvPr>
          <p:cNvSpPr/>
          <p:nvPr/>
        </p:nvSpPr>
        <p:spPr>
          <a:xfrm>
            <a:off x="483260" y="4697984"/>
            <a:ext cx="1713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12060"/>
                </a:solidFill>
              </a:rPr>
              <a:t>Team</a:t>
            </a:r>
            <a:r>
              <a:rPr lang="zh-CN" altLang="en-US" sz="1400" dirty="0">
                <a:solidFill>
                  <a:srgbClr val="012060"/>
                </a:solidFill>
              </a:rPr>
              <a:t> </a:t>
            </a:r>
            <a:r>
              <a:rPr lang="en-US" altLang="zh-CN" sz="1400" dirty="0">
                <a:solidFill>
                  <a:srgbClr val="012060"/>
                </a:solidFill>
              </a:rPr>
              <a:t>effectiveness</a:t>
            </a:r>
            <a:endParaRPr lang="en-US" sz="1400" dirty="0">
              <a:solidFill>
                <a:srgbClr val="01206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92ED60-A17A-854F-953E-3E95E1094A9D}"/>
              </a:ext>
            </a:extLst>
          </p:cNvPr>
          <p:cNvCxnSpPr>
            <a:cxnSpLocks/>
          </p:cNvCxnSpPr>
          <p:nvPr/>
        </p:nvCxnSpPr>
        <p:spPr>
          <a:xfrm flipV="1">
            <a:off x="3069907" y="2388236"/>
            <a:ext cx="0" cy="1887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C86E0C5-FDEB-C549-8D37-058881087A72}"/>
              </a:ext>
            </a:extLst>
          </p:cNvPr>
          <p:cNvCxnSpPr>
            <a:cxnSpLocks/>
          </p:cNvCxnSpPr>
          <p:nvPr/>
        </p:nvCxnSpPr>
        <p:spPr>
          <a:xfrm>
            <a:off x="3069907" y="4275887"/>
            <a:ext cx="19061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6C6ED31-0DB0-FC46-BCFF-41B241ABA035}"/>
              </a:ext>
            </a:extLst>
          </p:cNvPr>
          <p:cNvSpPr>
            <a:spLocks noChangeAspect="1"/>
          </p:cNvSpPr>
          <p:nvPr/>
        </p:nvSpPr>
        <p:spPr>
          <a:xfrm>
            <a:off x="3492817" y="3122750"/>
            <a:ext cx="137160" cy="13716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407D477-6D89-3941-8BDF-07CC0DFA90FF}"/>
              </a:ext>
            </a:extLst>
          </p:cNvPr>
          <p:cNvSpPr>
            <a:spLocks noChangeAspect="1"/>
          </p:cNvSpPr>
          <p:nvPr/>
        </p:nvSpPr>
        <p:spPr>
          <a:xfrm>
            <a:off x="3664267" y="3285862"/>
            <a:ext cx="137160" cy="13716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731AA45-AF2C-5B4E-A411-054CB9FAC4E6}"/>
              </a:ext>
            </a:extLst>
          </p:cNvPr>
          <p:cNvSpPr>
            <a:spLocks noChangeAspect="1"/>
          </p:cNvSpPr>
          <p:nvPr/>
        </p:nvSpPr>
        <p:spPr>
          <a:xfrm>
            <a:off x="3829090" y="3106595"/>
            <a:ext cx="137160" cy="13716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06477F7-F52D-1643-8D27-99C68E5E3CA2}"/>
              </a:ext>
            </a:extLst>
          </p:cNvPr>
          <p:cNvSpPr>
            <a:spLocks noChangeAspect="1"/>
          </p:cNvSpPr>
          <p:nvPr/>
        </p:nvSpPr>
        <p:spPr>
          <a:xfrm>
            <a:off x="3871191" y="3518724"/>
            <a:ext cx="137160" cy="13716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F8B1081-99B0-9941-BE05-B2517AE2EF16}"/>
              </a:ext>
            </a:extLst>
          </p:cNvPr>
          <p:cNvSpPr>
            <a:spLocks noChangeAspect="1"/>
          </p:cNvSpPr>
          <p:nvPr/>
        </p:nvSpPr>
        <p:spPr>
          <a:xfrm>
            <a:off x="4258627" y="2872740"/>
            <a:ext cx="137160" cy="13716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ADF862D-3315-B34F-A8CB-D134FA117B43}"/>
              </a:ext>
            </a:extLst>
          </p:cNvPr>
          <p:cNvSpPr>
            <a:spLocks noChangeAspect="1"/>
          </p:cNvSpPr>
          <p:nvPr/>
        </p:nvSpPr>
        <p:spPr>
          <a:xfrm>
            <a:off x="4165363" y="3175175"/>
            <a:ext cx="137160" cy="13716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BF782CF-2C1D-EC4B-9306-CD7AD897A0F0}"/>
              </a:ext>
            </a:extLst>
          </p:cNvPr>
          <p:cNvSpPr>
            <a:spLocks noChangeAspect="1"/>
          </p:cNvSpPr>
          <p:nvPr/>
        </p:nvSpPr>
        <p:spPr>
          <a:xfrm>
            <a:off x="4465550" y="3405862"/>
            <a:ext cx="137160" cy="13716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11C68701-9CCA-CD45-BD70-42AA51F6422E}"/>
              </a:ext>
            </a:extLst>
          </p:cNvPr>
          <p:cNvCxnSpPr>
            <a:cxnSpLocks/>
            <a:stCxn id="8" idx="3"/>
            <a:endCxn id="35" idx="4"/>
          </p:cNvCxnSpPr>
          <p:nvPr/>
        </p:nvCxnSpPr>
        <p:spPr>
          <a:xfrm flipV="1">
            <a:off x="2004822" y="3543022"/>
            <a:ext cx="2529308" cy="1018049"/>
          </a:xfrm>
          <a:prstGeom prst="curvedConnector2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DE0F9161-C36C-F543-890A-066C44F767D6}"/>
              </a:ext>
            </a:extLst>
          </p:cNvPr>
          <p:cNvCxnSpPr>
            <a:cxnSpLocks/>
            <a:stCxn id="9" idx="3"/>
            <a:endCxn id="32" idx="4"/>
          </p:cNvCxnSpPr>
          <p:nvPr/>
        </p:nvCxnSpPr>
        <p:spPr>
          <a:xfrm flipV="1">
            <a:off x="2004822" y="3655884"/>
            <a:ext cx="1934949" cy="648178"/>
          </a:xfrm>
          <a:prstGeom prst="curvedConnector2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>
            <a:extLst>
              <a:ext uri="{FF2B5EF4-FFF2-40B4-BE49-F238E27FC236}">
                <a16:creationId xmlns:a16="http://schemas.microsoft.com/office/drawing/2014/main" id="{B139C353-6EDC-354D-A80F-44854BB2536A}"/>
              </a:ext>
            </a:extLst>
          </p:cNvPr>
          <p:cNvCxnSpPr>
            <a:cxnSpLocks/>
            <a:stCxn id="12" idx="3"/>
            <a:endCxn id="29" idx="4"/>
          </p:cNvCxnSpPr>
          <p:nvPr/>
        </p:nvCxnSpPr>
        <p:spPr>
          <a:xfrm flipV="1">
            <a:off x="2004823" y="3259910"/>
            <a:ext cx="1556574" cy="275348"/>
          </a:xfrm>
          <a:prstGeom prst="curvedConnector2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3CC28792-E04D-8E42-9763-7E55AD0B7701}"/>
              </a:ext>
            </a:extLst>
          </p:cNvPr>
          <p:cNvCxnSpPr>
            <a:cxnSpLocks/>
            <a:stCxn id="14" idx="3"/>
            <a:endCxn id="31" idx="0"/>
          </p:cNvCxnSpPr>
          <p:nvPr/>
        </p:nvCxnSpPr>
        <p:spPr>
          <a:xfrm>
            <a:off x="2002572" y="3027838"/>
            <a:ext cx="1895098" cy="78757"/>
          </a:xfrm>
          <a:prstGeom prst="curvedConnector2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391B520D-D94F-F747-8337-5D8D313087ED}"/>
              </a:ext>
            </a:extLst>
          </p:cNvPr>
          <p:cNvCxnSpPr>
            <a:cxnSpLocks/>
            <a:stCxn id="15" idx="3"/>
            <a:endCxn id="34" idx="0"/>
          </p:cNvCxnSpPr>
          <p:nvPr/>
        </p:nvCxnSpPr>
        <p:spPr>
          <a:xfrm>
            <a:off x="2003564" y="2757357"/>
            <a:ext cx="2230379" cy="417818"/>
          </a:xfrm>
          <a:prstGeom prst="curvedConnector2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76EC304D-3319-9E4C-9E87-F1737DC39031}"/>
              </a:ext>
            </a:extLst>
          </p:cNvPr>
          <p:cNvCxnSpPr>
            <a:cxnSpLocks/>
            <a:stCxn id="18" idx="3"/>
            <a:endCxn id="33" idx="0"/>
          </p:cNvCxnSpPr>
          <p:nvPr/>
        </p:nvCxnSpPr>
        <p:spPr>
          <a:xfrm>
            <a:off x="1344100" y="1845346"/>
            <a:ext cx="2983107" cy="1027394"/>
          </a:xfrm>
          <a:prstGeom prst="curvedConnector2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7A70B7C6-9FB8-384E-BA65-2907E83DEB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02487"/>
              </p:ext>
            </p:extLst>
          </p:nvPr>
        </p:nvGraphicFramePr>
        <p:xfrm>
          <a:off x="5680256" y="2661501"/>
          <a:ext cx="208280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7091482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60661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963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11552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21082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20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08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390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397176"/>
                  </a:ext>
                </a:extLst>
              </a:tr>
            </a:tbl>
          </a:graphicData>
        </a:graphic>
      </p:graphicFrame>
      <p:sp>
        <p:nvSpPr>
          <p:cNvPr id="71" name="Rectangle 70">
            <a:extLst>
              <a:ext uri="{FF2B5EF4-FFF2-40B4-BE49-F238E27FC236}">
                <a16:creationId xmlns:a16="http://schemas.microsoft.com/office/drawing/2014/main" id="{88362567-DE43-974B-BC60-FFB512C269C1}"/>
              </a:ext>
            </a:extLst>
          </p:cNvPr>
          <p:cNvSpPr/>
          <p:nvPr/>
        </p:nvSpPr>
        <p:spPr>
          <a:xfrm>
            <a:off x="5680256" y="2296891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i="1" dirty="0"/>
              <a:t>project</a:t>
            </a:r>
            <a:endParaRPr lang="en-US" sz="1400" i="1" dirty="0"/>
          </a:p>
        </p:txBody>
      </p:sp>
      <p:sp>
        <p:nvSpPr>
          <p:cNvPr id="72" name="Cube 71">
            <a:extLst>
              <a:ext uri="{FF2B5EF4-FFF2-40B4-BE49-F238E27FC236}">
                <a16:creationId xmlns:a16="http://schemas.microsoft.com/office/drawing/2014/main" id="{8984B8CE-A259-8C4C-8152-D4B8D003A1CA}"/>
              </a:ext>
            </a:extLst>
          </p:cNvPr>
          <p:cNvSpPr/>
          <p:nvPr/>
        </p:nvSpPr>
        <p:spPr>
          <a:xfrm>
            <a:off x="6377487" y="3020405"/>
            <a:ext cx="994682" cy="530914"/>
          </a:xfrm>
          <a:prstGeom prst="cube">
            <a:avLst/>
          </a:prstGeom>
          <a:gradFill flip="none" rotWithShape="1">
            <a:gsLst>
              <a:gs pos="0">
                <a:srgbClr val="DEB407">
                  <a:tint val="66000"/>
                  <a:satMod val="160000"/>
                </a:srgbClr>
              </a:gs>
              <a:gs pos="50000">
                <a:srgbClr val="DEB407">
                  <a:tint val="44500"/>
                  <a:satMod val="160000"/>
                </a:srgbClr>
              </a:gs>
              <a:gs pos="100000">
                <a:srgbClr val="DEB407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Predictive</a:t>
            </a:r>
            <a:r>
              <a:rPr lang="zh-CN" altLang="en-US" sz="1200" dirty="0">
                <a:solidFill>
                  <a:schemeClr val="tx1"/>
                </a:solidFill>
              </a:rPr>
              <a:t> </a:t>
            </a:r>
            <a:r>
              <a:rPr lang="en-US" altLang="zh-CN" sz="1200" dirty="0">
                <a:solidFill>
                  <a:schemeClr val="tx1"/>
                </a:solidFill>
              </a:rPr>
              <a:t>Model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3" name="7-Point Star 72">
            <a:extLst>
              <a:ext uri="{FF2B5EF4-FFF2-40B4-BE49-F238E27FC236}">
                <a16:creationId xmlns:a16="http://schemas.microsoft.com/office/drawing/2014/main" id="{9260188B-9A66-4D46-8168-3EC59B89CE84}"/>
              </a:ext>
            </a:extLst>
          </p:cNvPr>
          <p:cNvSpPr>
            <a:spLocks noChangeAspect="1"/>
          </p:cNvSpPr>
          <p:nvPr/>
        </p:nvSpPr>
        <p:spPr>
          <a:xfrm>
            <a:off x="7780020" y="3242228"/>
            <a:ext cx="137160" cy="137160"/>
          </a:xfrm>
          <a:prstGeom prst="star7">
            <a:avLst/>
          </a:prstGeom>
          <a:solidFill>
            <a:srgbClr val="0432F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F754090-97D6-3F4A-98FB-443B5C82DA1F}"/>
              </a:ext>
            </a:extLst>
          </p:cNvPr>
          <p:cNvSpPr/>
          <p:nvPr/>
        </p:nvSpPr>
        <p:spPr>
          <a:xfrm>
            <a:off x="7848600" y="3009900"/>
            <a:ext cx="870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i="1" dirty="0"/>
              <a:t>outcome</a:t>
            </a:r>
            <a:endParaRPr lang="en-US" sz="1400" i="1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5881ABE-8F69-7446-855B-FF0453F18ADA}"/>
              </a:ext>
            </a:extLst>
          </p:cNvPr>
          <p:cNvSpPr/>
          <p:nvPr/>
        </p:nvSpPr>
        <p:spPr>
          <a:xfrm>
            <a:off x="3391780" y="2719689"/>
            <a:ext cx="1453730" cy="1080441"/>
          </a:xfrm>
          <a:prstGeom prst="ellipse">
            <a:avLst/>
          </a:prstGeom>
          <a:solidFill>
            <a:srgbClr val="02D40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7" name="Curved Connector 76">
            <a:extLst>
              <a:ext uri="{FF2B5EF4-FFF2-40B4-BE49-F238E27FC236}">
                <a16:creationId xmlns:a16="http://schemas.microsoft.com/office/drawing/2014/main" id="{3B480A49-C52D-9C49-853E-3ADE39EC1D1D}"/>
              </a:ext>
            </a:extLst>
          </p:cNvPr>
          <p:cNvCxnSpPr>
            <a:cxnSpLocks/>
            <a:stCxn id="75" idx="7"/>
            <a:endCxn id="70" idx="0"/>
          </p:cNvCxnSpPr>
          <p:nvPr/>
        </p:nvCxnSpPr>
        <p:spPr>
          <a:xfrm rot="5400000" flipH="1" flipV="1">
            <a:off x="5100299" y="2193819"/>
            <a:ext cx="216415" cy="1151780"/>
          </a:xfrm>
          <a:prstGeom prst="curvedConnector3">
            <a:avLst>
              <a:gd name="adj1" fmla="val 20563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D7F44930-38D1-3C48-8814-8C84AA70FCD4}"/>
              </a:ext>
            </a:extLst>
          </p:cNvPr>
          <p:cNvSpPr/>
          <p:nvPr/>
        </p:nvSpPr>
        <p:spPr>
          <a:xfrm>
            <a:off x="4345176" y="2179099"/>
            <a:ext cx="11288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i="1" dirty="0">
                <a:solidFill>
                  <a:schemeClr val="accent6">
                    <a:lumMod val="75000"/>
                  </a:schemeClr>
                </a:solidFill>
              </a:rPr>
              <a:t>aggregation</a:t>
            </a:r>
            <a:endParaRPr lang="en-US" sz="14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48708E9-E7AD-D542-A134-5E100740DCDD}"/>
              </a:ext>
            </a:extLst>
          </p:cNvPr>
          <p:cNvCxnSpPr>
            <a:cxnSpLocks/>
          </p:cNvCxnSpPr>
          <p:nvPr/>
        </p:nvCxnSpPr>
        <p:spPr>
          <a:xfrm>
            <a:off x="5965507" y="3332061"/>
            <a:ext cx="3055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BB949E7-D457-E14D-80BC-425693282D68}"/>
              </a:ext>
            </a:extLst>
          </p:cNvPr>
          <p:cNvCxnSpPr>
            <a:cxnSpLocks/>
          </p:cNvCxnSpPr>
          <p:nvPr/>
        </p:nvCxnSpPr>
        <p:spPr>
          <a:xfrm>
            <a:off x="7412536" y="3310499"/>
            <a:ext cx="3055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E716450-6F7D-D346-BAB0-1E8972CBF2FF}"/>
                  </a:ext>
                </a:extLst>
              </p:cNvPr>
              <p:cNvSpPr/>
              <p:nvPr/>
            </p:nvSpPr>
            <p:spPr>
              <a:xfrm>
                <a:off x="4517446" y="4275887"/>
                <a:ext cx="5164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altLang="zh-CN" sz="2000" baseline="30000" dirty="0">
                    <a:solidFill>
                      <a:srgbClr val="0432FF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zh-CN" altLang="en-US" sz="200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E716450-6F7D-D346-BAB0-1E8972CBF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446" y="4275887"/>
                <a:ext cx="516488" cy="400110"/>
              </a:xfrm>
              <a:prstGeom prst="rect">
                <a:avLst/>
              </a:prstGeom>
              <a:blipFill>
                <a:blip r:embed="rId2"/>
                <a:stretch>
                  <a:fillRect r="-4878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ectangle 87">
            <a:extLst>
              <a:ext uri="{FF2B5EF4-FFF2-40B4-BE49-F238E27FC236}">
                <a16:creationId xmlns:a16="http://schemas.microsoft.com/office/drawing/2014/main" id="{626A8871-86F2-6D41-999B-215FCCF808C9}"/>
              </a:ext>
            </a:extLst>
          </p:cNvPr>
          <p:cNvSpPr/>
          <p:nvPr/>
        </p:nvSpPr>
        <p:spPr>
          <a:xfrm>
            <a:off x="2664138" y="1687576"/>
            <a:ext cx="821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i="1" dirty="0">
                <a:solidFill>
                  <a:schemeClr val="accent6">
                    <a:lumMod val="75000"/>
                  </a:schemeClr>
                </a:solidFill>
              </a:rPr>
              <a:t>learning</a:t>
            </a:r>
            <a:endParaRPr lang="en-US" sz="1400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476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4FB682-9A47-1544-9E22-BF6FF7A93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DB4B9C-EA1A-9B43-8413-5016CEDAC5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2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𝒄</m:t>
                              </m:r>
                              <m:sSup>
                                <m:sSupPr>
                                  <m:ctrlPr>
                                    <a:rPr lang="en-US" altLang="zh-CN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altLang="zh-CN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KL</m:t>
                          </m:r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zh-CN" alt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𝒄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i="1" dirty="0">
                  <a:solidFill>
                    <a:srgbClr val="002060"/>
                  </a:solidFill>
                  <a:sym typeface="Helvetica Ligh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DB4B9C-EA1A-9B43-8413-5016CEDAC5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946DC1FA-AA42-7849-9474-DC4FF8EB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Related</a:t>
            </a:r>
            <a:r>
              <a:rPr lang="zh-CN" altLang="en-US" sz="3200" dirty="0"/>
              <a:t> </a:t>
            </a:r>
            <a:r>
              <a:rPr lang="en-US" altLang="zh-CN" sz="3200" dirty="0"/>
              <a:t>Work:</a:t>
            </a:r>
            <a:r>
              <a:rPr lang="zh-CN" altLang="en-US" sz="3200" dirty="0"/>
              <a:t> </a:t>
            </a:r>
            <a:r>
              <a:rPr lang="en-US" altLang="zh-CN" sz="3200" dirty="0"/>
              <a:t>Similarity-based</a:t>
            </a:r>
            <a:r>
              <a:rPr lang="zh-CN" altLang="en-US" sz="3200" dirty="0"/>
              <a:t> </a:t>
            </a:r>
            <a:r>
              <a:rPr lang="en-US" altLang="zh-CN" sz="3200" dirty="0"/>
              <a:t>R.L.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358E58-CCCF-2B40-86EF-C9F3F6066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732" y="1987771"/>
            <a:ext cx="2175906" cy="164592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CA764A-B86C-3049-B197-736767D5B5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1987771"/>
            <a:ext cx="2118030" cy="164592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1214FB-B02B-6848-A4A1-F67322517A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246" y="3823512"/>
            <a:ext cx="2268878" cy="1645920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D76E0A-4A9D-FB4A-9DAD-7ABB35A824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42" y="3827982"/>
            <a:ext cx="2294626" cy="164592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B1FF2A-409B-F446-BB09-26C4899884A3}"/>
              </a:ext>
            </a:extLst>
          </p:cNvPr>
          <p:cNvSpPr/>
          <p:nvPr/>
        </p:nvSpPr>
        <p:spPr>
          <a:xfrm>
            <a:off x="2895270" y="2300395"/>
            <a:ext cx="17922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/>
              <a:t>DeepWalk</a:t>
            </a:r>
            <a:r>
              <a:rPr lang="zh-CN" altLang="en-US" sz="1400" dirty="0"/>
              <a:t> </a:t>
            </a:r>
            <a:r>
              <a:rPr lang="en-US" altLang="zh-CN" sz="1400" dirty="0"/>
              <a:t>(KDD’14)</a:t>
            </a:r>
          </a:p>
          <a:p>
            <a:r>
              <a:rPr lang="en-US" altLang="zh-CN" sz="1400" dirty="0"/>
              <a:t>node2vec</a:t>
            </a:r>
            <a:r>
              <a:rPr lang="zh-CN" altLang="en-US" sz="1400" dirty="0"/>
              <a:t> </a:t>
            </a:r>
            <a:r>
              <a:rPr lang="en-US" altLang="zh-CN" sz="1400" dirty="0"/>
              <a:t>(KDD’16)</a:t>
            </a: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48E99D-004F-984B-BD86-4B8A8BA5555D}"/>
              </a:ext>
            </a:extLst>
          </p:cNvPr>
          <p:cNvSpPr/>
          <p:nvPr/>
        </p:nvSpPr>
        <p:spPr>
          <a:xfrm>
            <a:off x="2895270" y="3917142"/>
            <a:ext cx="20954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metapath2vec</a:t>
            </a:r>
            <a:r>
              <a:rPr lang="zh-CN" altLang="en-US" sz="1400" dirty="0"/>
              <a:t> </a:t>
            </a:r>
            <a:r>
              <a:rPr lang="en-US" altLang="zh-CN" sz="1400" dirty="0"/>
              <a:t>(KDD’17)</a:t>
            </a: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C6C39D-68DC-354B-AAB2-077ECD898935}"/>
              </a:ext>
            </a:extLst>
          </p:cNvPr>
          <p:cNvSpPr/>
          <p:nvPr/>
        </p:nvSpPr>
        <p:spPr>
          <a:xfrm>
            <a:off x="7398638" y="2300395"/>
            <a:ext cx="1321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PTE</a:t>
            </a:r>
            <a:r>
              <a:rPr lang="zh-CN" altLang="en-US" sz="1400" dirty="0"/>
              <a:t> </a:t>
            </a:r>
            <a:r>
              <a:rPr lang="en-US" altLang="zh-CN" sz="1400" dirty="0"/>
              <a:t>(KDD’15)</a:t>
            </a:r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055675-EA7D-714A-B3B5-819D091FCABD}"/>
              </a:ext>
            </a:extLst>
          </p:cNvPr>
          <p:cNvSpPr/>
          <p:nvPr/>
        </p:nvSpPr>
        <p:spPr>
          <a:xfrm>
            <a:off x="7398638" y="3917141"/>
            <a:ext cx="15167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metapath2vec++</a:t>
            </a:r>
          </a:p>
          <a:p>
            <a:r>
              <a:rPr lang="en-US" altLang="zh-CN" sz="1400" dirty="0"/>
              <a:t>(KDD’17)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08998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F8B363-829D-3042-A3FC-D6AD796AA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6C2CBB-36E8-9642-AA91-7A71BEB54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Complementarity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D22F60-CA61-D14A-9C60-5DCE2406CAB8}"/>
              </a:ext>
            </a:extLst>
          </p:cNvPr>
          <p:cNvSpPr>
            <a:spLocks/>
          </p:cNvSpPr>
          <p:nvPr/>
        </p:nvSpPr>
        <p:spPr>
          <a:xfrm>
            <a:off x="154063" y="1455207"/>
            <a:ext cx="2214172" cy="216362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6" name="Picture 14" descr="C:\Users\1\Desktop\blue_副本.png">
            <a:extLst>
              <a:ext uri="{FF2B5EF4-FFF2-40B4-BE49-F238E27FC236}">
                <a16:creationId xmlns:a16="http://schemas.microsoft.com/office/drawing/2014/main" id="{06A7CAB2-AD87-9B47-A843-9D578AADD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11931" y="1208637"/>
            <a:ext cx="1189424" cy="1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1\Desktop\blue_副本.png">
            <a:extLst>
              <a:ext uri="{FF2B5EF4-FFF2-40B4-BE49-F238E27FC236}">
                <a16:creationId xmlns:a16="http://schemas.microsoft.com/office/drawing/2014/main" id="{F58FFA5E-1405-1340-86E4-9E036AF09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20453" y="2251481"/>
            <a:ext cx="1211161" cy="158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C:\Users\1\Desktop\blue_副本.png">
            <a:extLst>
              <a:ext uri="{FF2B5EF4-FFF2-40B4-BE49-F238E27FC236}">
                <a16:creationId xmlns:a16="http://schemas.microsoft.com/office/drawing/2014/main" id="{B644C098-4638-8245-ACE9-E8CDF31D6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50176" y="2098344"/>
            <a:ext cx="1183598" cy="155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C:\Users\1\Desktop\blue_副本.png">
            <a:extLst>
              <a:ext uri="{FF2B5EF4-FFF2-40B4-BE49-F238E27FC236}">
                <a16:creationId xmlns:a16="http://schemas.microsoft.com/office/drawing/2014/main" id="{86E37325-36FD-BE44-9A21-152CF509B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482" y="1405950"/>
            <a:ext cx="1184399" cy="1554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C:\Users\1\Desktop\blue_副本.png">
            <a:extLst>
              <a:ext uri="{FF2B5EF4-FFF2-40B4-BE49-F238E27FC236}">
                <a16:creationId xmlns:a16="http://schemas.microsoft.com/office/drawing/2014/main" id="{C7A98B3D-5050-344C-BE4D-D0D316E28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330177" y="1601121"/>
            <a:ext cx="393301" cy="51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C:\Users\1\Desktop\blue_副本.png">
            <a:extLst>
              <a:ext uri="{FF2B5EF4-FFF2-40B4-BE49-F238E27FC236}">
                <a16:creationId xmlns:a16="http://schemas.microsoft.com/office/drawing/2014/main" id="{9E7152E3-A2A8-6E4F-8F57-96F88FCCA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15181" y="1774440"/>
            <a:ext cx="393176" cy="51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C:\Users\1\Desktop\blue_副本.png">
            <a:extLst>
              <a:ext uri="{FF2B5EF4-FFF2-40B4-BE49-F238E27FC236}">
                <a16:creationId xmlns:a16="http://schemas.microsoft.com/office/drawing/2014/main" id="{FE065B7A-8BAE-5141-AD4E-F490CB0DA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401052" y="1889035"/>
            <a:ext cx="393176" cy="51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C:\Users\1\Desktop\blue_副本.png">
            <a:extLst>
              <a:ext uri="{FF2B5EF4-FFF2-40B4-BE49-F238E27FC236}">
                <a16:creationId xmlns:a16="http://schemas.microsoft.com/office/drawing/2014/main" id="{117A59F6-B0B7-B44C-A6BF-6FDD0A8EA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635" y="2671932"/>
            <a:ext cx="326642" cy="42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C:\Users\1\Desktop\blue_副本.png">
            <a:extLst>
              <a:ext uri="{FF2B5EF4-FFF2-40B4-BE49-F238E27FC236}">
                <a16:creationId xmlns:a16="http://schemas.microsoft.com/office/drawing/2014/main" id="{DF798324-8F58-1C47-BC54-5A1C82274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268" y="2816382"/>
            <a:ext cx="283497" cy="37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C:\Users\1\Desktop\blue_副本.png">
            <a:extLst>
              <a:ext uri="{FF2B5EF4-FFF2-40B4-BE49-F238E27FC236}">
                <a16:creationId xmlns:a16="http://schemas.microsoft.com/office/drawing/2014/main" id="{915344C8-1A14-1E4C-BB38-FABBD62B4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389" y="2900369"/>
            <a:ext cx="356997" cy="46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C:\Users\1\Desktop\blue_副本.png">
            <a:extLst>
              <a:ext uri="{FF2B5EF4-FFF2-40B4-BE49-F238E27FC236}">
                <a16:creationId xmlns:a16="http://schemas.microsoft.com/office/drawing/2014/main" id="{92ACFD7A-3560-F543-B5C7-0D16C7CCE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96095" y="1760320"/>
            <a:ext cx="377394" cy="4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C:\Users\1\Desktop\blue_副本.png">
            <a:extLst>
              <a:ext uri="{FF2B5EF4-FFF2-40B4-BE49-F238E27FC236}">
                <a16:creationId xmlns:a16="http://schemas.microsoft.com/office/drawing/2014/main" id="{6C53E529-2EDF-0B4A-8438-403466EE9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671573" y="2068511"/>
            <a:ext cx="357406" cy="46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C:\Users\1\Desktop\blue_副本.png">
            <a:extLst>
              <a:ext uri="{FF2B5EF4-FFF2-40B4-BE49-F238E27FC236}">
                <a16:creationId xmlns:a16="http://schemas.microsoft.com/office/drawing/2014/main" id="{A764AB1B-1000-154B-A116-7375884AF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54839" y="2000943"/>
            <a:ext cx="388157" cy="50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C:\Users\1\Desktop\blue_副本.png">
            <a:extLst>
              <a:ext uri="{FF2B5EF4-FFF2-40B4-BE49-F238E27FC236}">
                <a16:creationId xmlns:a16="http://schemas.microsoft.com/office/drawing/2014/main" id="{20B0BA40-80EE-4C4D-8725-75B450295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08886" y="2760285"/>
            <a:ext cx="345766" cy="45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:\Users\1\Desktop\blue_副本.png">
            <a:extLst>
              <a:ext uri="{FF2B5EF4-FFF2-40B4-BE49-F238E27FC236}">
                <a16:creationId xmlns:a16="http://schemas.microsoft.com/office/drawing/2014/main" id="{B5208118-50BE-C34C-8A0A-472E1A7D0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67342" y="2940602"/>
            <a:ext cx="354708" cy="46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C:\Users\1\Desktop\blue_副本.png">
            <a:extLst>
              <a:ext uri="{FF2B5EF4-FFF2-40B4-BE49-F238E27FC236}">
                <a16:creationId xmlns:a16="http://schemas.microsoft.com/office/drawing/2014/main" id="{969DB52F-275E-D34C-B675-4E95222F0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483862" y="3081152"/>
            <a:ext cx="356384" cy="46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A3361A-6D0B-744D-AF1F-EE5D5801008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2955869" y="1455207"/>
            <a:ext cx="0" cy="216362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2C0025-B183-6143-AB05-72A1E6CB3EA5}"/>
              </a:ext>
            </a:extLst>
          </p:cNvPr>
          <p:cNvCxnSpPr>
            <a:cxnSpLocks noChangeAspect="1"/>
          </p:cNvCxnSpPr>
          <p:nvPr/>
        </p:nvCxnSpPr>
        <p:spPr>
          <a:xfrm>
            <a:off x="2955869" y="3618829"/>
            <a:ext cx="245433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8A935D7-1DC3-6840-BA9F-3BB48E57F69A}"/>
              </a:ext>
            </a:extLst>
          </p:cNvPr>
          <p:cNvCxnSpPr>
            <a:cxnSpLocks/>
          </p:cNvCxnSpPr>
          <p:nvPr/>
        </p:nvCxnSpPr>
        <p:spPr>
          <a:xfrm flipV="1">
            <a:off x="5915428" y="3295015"/>
            <a:ext cx="967057" cy="3544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14" descr="C:\Users\1\Desktop\blue_副本.png">
            <a:extLst>
              <a:ext uri="{FF2B5EF4-FFF2-40B4-BE49-F238E27FC236}">
                <a16:creationId xmlns:a16="http://schemas.microsoft.com/office/drawing/2014/main" id="{DE6756A3-C3C8-C04C-BBF8-509573D23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247123" y="2981451"/>
            <a:ext cx="370217" cy="48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4" descr="C:\Users\1\Desktop\blue_副本.png">
            <a:extLst>
              <a:ext uri="{FF2B5EF4-FFF2-40B4-BE49-F238E27FC236}">
                <a16:creationId xmlns:a16="http://schemas.microsoft.com/office/drawing/2014/main" id="{AB4A5D10-E9D9-DD49-BF05-186855BA8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942" y="2170752"/>
            <a:ext cx="365477" cy="47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C:\Users\1\Desktop\blue_副本.png">
            <a:extLst>
              <a:ext uri="{FF2B5EF4-FFF2-40B4-BE49-F238E27FC236}">
                <a16:creationId xmlns:a16="http://schemas.microsoft.com/office/drawing/2014/main" id="{4EC4AC07-C8EF-AC46-9DFD-78716C85B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078796" y="2925975"/>
            <a:ext cx="351487" cy="46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4" descr="C:\Users\1\Desktop\blue_副本.png">
            <a:extLst>
              <a:ext uri="{FF2B5EF4-FFF2-40B4-BE49-F238E27FC236}">
                <a16:creationId xmlns:a16="http://schemas.microsoft.com/office/drawing/2014/main" id="{7120C61E-9596-1746-BDE3-A87FEA6D7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072085" y="2008007"/>
            <a:ext cx="392442" cy="51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Freeform 37">
            <a:extLst>
              <a:ext uri="{FF2B5EF4-FFF2-40B4-BE49-F238E27FC236}">
                <a16:creationId xmlns:a16="http://schemas.microsoft.com/office/drawing/2014/main" id="{3EC14922-9576-BA43-A1DA-3CED7FA07711}"/>
              </a:ext>
            </a:extLst>
          </p:cNvPr>
          <p:cNvSpPr/>
          <p:nvPr/>
        </p:nvSpPr>
        <p:spPr>
          <a:xfrm>
            <a:off x="5835710" y="1835897"/>
            <a:ext cx="2164645" cy="1821789"/>
          </a:xfrm>
          <a:custGeom>
            <a:avLst/>
            <a:gdLst>
              <a:gd name="connsiteX0" fmla="*/ 0 w 3486150"/>
              <a:gd name="connsiteY0" fmla="*/ 2214562 h 2214562"/>
              <a:gd name="connsiteX1" fmla="*/ 1457325 w 3486150"/>
              <a:gd name="connsiteY1" fmla="*/ 1928812 h 2214562"/>
              <a:gd name="connsiteX2" fmla="*/ 1843088 w 3486150"/>
              <a:gd name="connsiteY2" fmla="*/ 1557337 h 2214562"/>
              <a:gd name="connsiteX3" fmla="*/ 2057400 w 3486150"/>
              <a:gd name="connsiteY3" fmla="*/ 957262 h 2214562"/>
              <a:gd name="connsiteX4" fmla="*/ 2700338 w 3486150"/>
              <a:gd name="connsiteY4" fmla="*/ 971550 h 2214562"/>
              <a:gd name="connsiteX5" fmla="*/ 3228975 w 3486150"/>
              <a:gd name="connsiteY5" fmla="*/ 614362 h 2214562"/>
              <a:gd name="connsiteX6" fmla="*/ 3486150 w 3486150"/>
              <a:gd name="connsiteY6" fmla="*/ 0 h 2214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6150" h="2214562">
                <a:moveTo>
                  <a:pt x="0" y="2214562"/>
                </a:moveTo>
                <a:cubicBezTo>
                  <a:pt x="575072" y="2126455"/>
                  <a:pt x="1150144" y="2038349"/>
                  <a:pt x="1457325" y="1928812"/>
                </a:cubicBezTo>
                <a:cubicBezTo>
                  <a:pt x="1764506" y="1819274"/>
                  <a:pt x="1743076" y="1719262"/>
                  <a:pt x="1843088" y="1557337"/>
                </a:cubicBezTo>
                <a:cubicBezTo>
                  <a:pt x="1943100" y="1395412"/>
                  <a:pt x="1914525" y="1054893"/>
                  <a:pt x="2057400" y="957262"/>
                </a:cubicBezTo>
                <a:cubicBezTo>
                  <a:pt x="2200275" y="859631"/>
                  <a:pt x="2505076" y="1028700"/>
                  <a:pt x="2700338" y="971550"/>
                </a:cubicBezTo>
                <a:cubicBezTo>
                  <a:pt x="2895600" y="914400"/>
                  <a:pt x="3098006" y="776287"/>
                  <a:pt x="3228975" y="614362"/>
                </a:cubicBezTo>
                <a:cubicBezTo>
                  <a:pt x="3359944" y="452437"/>
                  <a:pt x="3443288" y="97631"/>
                  <a:pt x="3486150" y="0"/>
                </a:cubicBezTo>
              </a:path>
            </a:pathLst>
          </a:custGeom>
          <a:noFill/>
          <a:ln w="12700" cap="flat">
            <a:solidFill>
              <a:schemeClr val="tx1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4C77E0A-447D-3940-AC11-055D6E9345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365" y="1257748"/>
            <a:ext cx="731520" cy="73152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C794238-D77B-2A48-B5AA-0D19C0177CDB}"/>
              </a:ext>
            </a:extLst>
          </p:cNvPr>
          <p:cNvSpPr/>
          <p:nvPr/>
        </p:nvSpPr>
        <p:spPr>
          <a:xfrm>
            <a:off x="8086439" y="1477932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432FF"/>
                </a:solidFill>
              </a:rPr>
              <a:t>success</a:t>
            </a:r>
            <a:endParaRPr lang="en-US" dirty="0">
              <a:solidFill>
                <a:srgbClr val="0432FF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5328EDE-C22B-F248-B17E-B38678CE6F93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912429" y="1485809"/>
            <a:ext cx="0" cy="216362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648110F-1CDC-5B48-B894-6F6756257819}"/>
              </a:ext>
            </a:extLst>
          </p:cNvPr>
          <p:cNvCxnSpPr>
            <a:cxnSpLocks noChangeAspect="1"/>
          </p:cNvCxnSpPr>
          <p:nvPr/>
        </p:nvCxnSpPr>
        <p:spPr>
          <a:xfrm>
            <a:off x="5912429" y="3649431"/>
            <a:ext cx="3002971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4B863B3-3278-074D-8510-1DC49C1D2059}"/>
              </a:ext>
            </a:extLst>
          </p:cNvPr>
          <p:cNvCxnSpPr>
            <a:cxnSpLocks/>
          </p:cNvCxnSpPr>
          <p:nvPr/>
        </p:nvCxnSpPr>
        <p:spPr>
          <a:xfrm flipV="1">
            <a:off x="6865078" y="2583981"/>
            <a:ext cx="207007" cy="691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89EF1F2-BC2B-1843-8186-6B268A765A3E}"/>
              </a:ext>
            </a:extLst>
          </p:cNvPr>
          <p:cNvCxnSpPr>
            <a:cxnSpLocks/>
          </p:cNvCxnSpPr>
          <p:nvPr/>
        </p:nvCxnSpPr>
        <p:spPr>
          <a:xfrm flipV="1">
            <a:off x="7072085" y="2563948"/>
            <a:ext cx="550751" cy="200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517CAA4-083C-5247-9094-E2BF7153DFB7}"/>
              </a:ext>
            </a:extLst>
          </p:cNvPr>
          <p:cNvCxnSpPr>
            <a:cxnSpLocks/>
          </p:cNvCxnSpPr>
          <p:nvPr/>
        </p:nvCxnSpPr>
        <p:spPr>
          <a:xfrm flipV="1">
            <a:off x="7651416" y="1835898"/>
            <a:ext cx="331826" cy="7280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4D40C061-1940-0540-BCCB-BAB32184B023}"/>
              </a:ext>
            </a:extLst>
          </p:cNvPr>
          <p:cNvSpPr/>
          <p:nvPr/>
        </p:nvSpPr>
        <p:spPr>
          <a:xfrm>
            <a:off x="87338" y="3909632"/>
            <a:ext cx="25397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Members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432FF"/>
                </a:solidFill>
              </a:rPr>
              <a:t>complementary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skills</a:t>
            </a:r>
            <a:r>
              <a: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432FF"/>
                </a:solidFill>
              </a:rPr>
              <a:t>successful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project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847D487-7006-1140-8E33-0BF2E4C0DD4F}"/>
              </a:ext>
            </a:extLst>
          </p:cNvPr>
          <p:cNvSpPr/>
          <p:nvPr/>
        </p:nvSpPr>
        <p:spPr>
          <a:xfrm>
            <a:off x="3180195" y="4168650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Similarity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3EA5289-7122-BD47-B361-D9BD07AAC02D}"/>
              </a:ext>
            </a:extLst>
          </p:cNvPr>
          <p:cNvSpPr/>
          <p:nvPr/>
        </p:nvSpPr>
        <p:spPr>
          <a:xfrm>
            <a:off x="5805391" y="3915370"/>
            <a:ext cx="33042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Preserving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432FF"/>
                </a:solidFill>
              </a:rPr>
              <a:t>complementary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relationships</a:t>
            </a:r>
            <a:r>
              <a: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low-dimensional</a:t>
            </a:r>
            <a:r>
              <a:rPr lang="zh-CN" altLang="en-US" dirty="0"/>
              <a:t> </a:t>
            </a:r>
            <a:r>
              <a:rPr lang="en-US" altLang="zh-CN" dirty="0"/>
              <a:t>representations</a:t>
            </a:r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8D0FDE0-67B1-284D-B9C2-4AD4E75E87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716" y="3173400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84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38CFF9-7F58-8548-881F-7345D4C0F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089396-BD09-794F-824F-2EA627A01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Modeling</a:t>
            </a:r>
            <a:r>
              <a:rPr lang="zh-CN" altLang="en-US" dirty="0"/>
              <a:t> </a:t>
            </a:r>
            <a:r>
              <a:rPr lang="en-US" altLang="zh-CN" dirty="0"/>
              <a:t>Plan</a:t>
            </a:r>
            <a:r>
              <a:rPr lang="zh-CN" altLang="en-US" dirty="0"/>
              <a:t> </a:t>
            </a:r>
            <a:r>
              <a:rPr lang="en-US" altLang="zh-CN" dirty="0"/>
              <a:t>Effectiveness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F88E78-0576-9D4B-AB74-DFFBF2968EB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476" y="1297909"/>
            <a:ext cx="0" cy="3657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67BA63-DAA1-E34F-8BDC-F6A8AFD20CE3}"/>
              </a:ext>
            </a:extLst>
          </p:cNvPr>
          <p:cNvCxnSpPr>
            <a:cxnSpLocks noChangeAspect="1"/>
          </p:cNvCxnSpPr>
          <p:nvPr/>
        </p:nvCxnSpPr>
        <p:spPr>
          <a:xfrm>
            <a:off x="408476" y="4955509"/>
            <a:ext cx="365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76FE35-766C-FA42-89BC-96B4CC7BDE36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26855" y="3109456"/>
            <a:ext cx="1827674" cy="18288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A7B741-3443-4243-81C8-A216198A6B76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2266404" y="1629163"/>
            <a:ext cx="1462139" cy="146304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7327BF42-5573-D740-B90A-6912CF79DBEE}"/>
              </a:ext>
            </a:extLst>
          </p:cNvPr>
          <p:cNvSpPr>
            <a:spLocks noChangeAspect="1"/>
          </p:cNvSpPr>
          <p:nvPr/>
        </p:nvSpPr>
        <p:spPr>
          <a:xfrm rot="8017955">
            <a:off x="1727479" y="2519814"/>
            <a:ext cx="1097280" cy="1097280"/>
          </a:xfrm>
          <a:prstGeom prst="arc">
            <a:avLst>
              <a:gd name="adj1" fmla="val 16200000"/>
              <a:gd name="adj2" fmla="val 5410701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2F9570-F15E-4F42-B2CF-866BD1527DF2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1845572" y="1254534"/>
            <a:ext cx="1463040" cy="14630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DE981A-4F86-0344-B850-ADA3B3ED299C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2663486" y="2005126"/>
            <a:ext cx="1463040" cy="14630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08A02D-7617-084C-B356-3A646B6C3FB3}"/>
              </a:ext>
            </a:extLst>
          </p:cNvPr>
          <p:cNvCxnSpPr>
            <a:cxnSpLocks/>
          </p:cNvCxnSpPr>
          <p:nvPr/>
        </p:nvCxnSpPr>
        <p:spPr>
          <a:xfrm flipV="1">
            <a:off x="408476" y="3068454"/>
            <a:ext cx="206932" cy="188705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28E0CC-4B56-3643-AED3-6F331525578D}"/>
              </a:ext>
            </a:extLst>
          </p:cNvPr>
          <p:cNvCxnSpPr>
            <a:cxnSpLocks/>
          </p:cNvCxnSpPr>
          <p:nvPr/>
        </p:nvCxnSpPr>
        <p:spPr>
          <a:xfrm flipV="1">
            <a:off x="621911" y="2201118"/>
            <a:ext cx="793742" cy="86733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8F9921-ADF2-8842-905B-E2E237BB1314}"/>
              </a:ext>
            </a:extLst>
          </p:cNvPr>
          <p:cNvCxnSpPr>
            <a:cxnSpLocks/>
          </p:cNvCxnSpPr>
          <p:nvPr/>
        </p:nvCxnSpPr>
        <p:spPr>
          <a:xfrm flipV="1">
            <a:off x="1427528" y="1850486"/>
            <a:ext cx="1268795" cy="36921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0E3274-B7C6-A440-99AF-D734945D54E7}"/>
              </a:ext>
            </a:extLst>
          </p:cNvPr>
          <p:cNvCxnSpPr>
            <a:cxnSpLocks/>
          </p:cNvCxnSpPr>
          <p:nvPr/>
        </p:nvCxnSpPr>
        <p:spPr>
          <a:xfrm flipV="1">
            <a:off x="408475" y="4747027"/>
            <a:ext cx="1019053" cy="1912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24ACAA-2F12-EB47-92CF-62B77B7811CF}"/>
              </a:ext>
            </a:extLst>
          </p:cNvPr>
          <p:cNvCxnSpPr>
            <a:cxnSpLocks/>
          </p:cNvCxnSpPr>
          <p:nvPr/>
        </p:nvCxnSpPr>
        <p:spPr>
          <a:xfrm flipV="1">
            <a:off x="1427528" y="4023856"/>
            <a:ext cx="209165" cy="7231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848BE03-4BD8-6045-9E72-30786B1D78D5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1628559" y="3618304"/>
            <a:ext cx="499314" cy="40555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D8007F0-A7E6-A843-9830-FABA0D989F03}"/>
              </a:ext>
            </a:extLst>
          </p:cNvPr>
          <p:cNvCxnSpPr>
            <a:cxnSpLocks/>
          </p:cNvCxnSpPr>
          <p:nvPr/>
        </p:nvCxnSpPr>
        <p:spPr>
          <a:xfrm flipH="1">
            <a:off x="2127873" y="3092203"/>
            <a:ext cx="138532" cy="51512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FF199F-17F2-CD46-BD86-9B0FA2A5B513}"/>
              </a:ext>
            </a:extLst>
          </p:cNvPr>
          <p:cNvCxnSpPr>
            <a:cxnSpLocks/>
          </p:cNvCxnSpPr>
          <p:nvPr/>
        </p:nvCxnSpPr>
        <p:spPr>
          <a:xfrm>
            <a:off x="2706003" y="1843616"/>
            <a:ext cx="369540" cy="38146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698DB74-0E16-654B-8145-5CA100698F62}"/>
              </a:ext>
            </a:extLst>
          </p:cNvPr>
          <p:cNvSpPr>
            <a:spLocks noChangeAspect="1"/>
          </p:cNvSpPr>
          <p:nvPr/>
        </p:nvSpPr>
        <p:spPr>
          <a:xfrm>
            <a:off x="2664258" y="1794671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2BFEFC9-4C5C-084A-8830-E786B1E579B8}"/>
              </a:ext>
            </a:extLst>
          </p:cNvPr>
          <p:cNvSpPr>
            <a:spLocks noChangeAspect="1"/>
          </p:cNvSpPr>
          <p:nvPr/>
        </p:nvSpPr>
        <p:spPr>
          <a:xfrm>
            <a:off x="2092264" y="3538367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D0F573-AC94-224D-B2E9-995ADD5FF80A}"/>
              </a:ext>
            </a:extLst>
          </p:cNvPr>
          <p:cNvSpPr txBox="1"/>
          <p:nvPr/>
        </p:nvSpPr>
        <p:spPr>
          <a:xfrm>
            <a:off x="1984642" y="3509262"/>
            <a:ext cx="53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8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Hans" sz="28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28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0CE29C-256A-254A-837A-86042727C819}"/>
              </a:ext>
            </a:extLst>
          </p:cNvPr>
          <p:cNvSpPr txBox="1"/>
          <p:nvPr/>
        </p:nvSpPr>
        <p:spPr>
          <a:xfrm>
            <a:off x="2341110" y="1252477"/>
            <a:ext cx="53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8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Hans" sz="28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8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C7EFD3-6BC8-6F4B-A696-DB7F7265F282}"/>
              </a:ext>
            </a:extLst>
          </p:cNvPr>
          <p:cNvSpPr txBox="1"/>
          <p:nvPr/>
        </p:nvSpPr>
        <p:spPr>
          <a:xfrm>
            <a:off x="2325368" y="2809138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8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sz="28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ABD39D-1491-1C4F-BBA7-B71DF4D237DF}"/>
                  </a:ext>
                </a:extLst>
              </p:cNvPr>
              <p:cNvSpPr txBox="1"/>
              <p:nvPr/>
            </p:nvSpPr>
            <p:spPr>
              <a:xfrm>
                <a:off x="3051793" y="2076491"/>
                <a:ext cx="7024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Han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r>
                  <a:rPr lang="en-US" altLang="zh-Han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endParaRPr lang="en-US" sz="28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ABD39D-1491-1C4F-BBA7-B71DF4D23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793" y="2076491"/>
                <a:ext cx="702436" cy="523220"/>
              </a:xfrm>
              <a:prstGeom prst="rect">
                <a:avLst/>
              </a:prstGeom>
              <a:blipFill>
                <a:blip r:embed="rId2"/>
                <a:stretch>
                  <a:fillRect l="-3571" t="-11905" r="-160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E5B220E4-E3BB-5C40-97E3-1ADCC81141A0}"/>
              </a:ext>
            </a:extLst>
          </p:cNvPr>
          <p:cNvSpPr>
            <a:spLocks noChangeAspect="1"/>
          </p:cNvSpPr>
          <p:nvPr/>
        </p:nvSpPr>
        <p:spPr>
          <a:xfrm>
            <a:off x="2198712" y="3014997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531A1B-DF3D-E74B-A784-DE306C6332BF}"/>
              </a:ext>
            </a:extLst>
          </p:cNvPr>
          <p:cNvSpPr/>
          <p:nvPr/>
        </p:nvSpPr>
        <p:spPr>
          <a:xfrm>
            <a:off x="49452" y="4870531"/>
            <a:ext cx="5186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ans" sz="2400" i="1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391291-91A7-DF45-88A4-DC6A3A3F0FC0}"/>
                  </a:ext>
                </a:extLst>
              </p:cNvPr>
              <p:cNvSpPr txBox="1"/>
              <p:nvPr/>
            </p:nvSpPr>
            <p:spPr>
              <a:xfrm>
                <a:off x="2869569" y="1685454"/>
                <a:ext cx="2743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8391291-91A7-DF45-88A4-DC6A3A3F0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569" y="1685454"/>
                <a:ext cx="274306" cy="430887"/>
              </a:xfrm>
              <a:prstGeom prst="rect">
                <a:avLst/>
              </a:prstGeom>
              <a:blipFill>
                <a:blip r:embed="rId3"/>
                <a:stretch>
                  <a:fillRect l="-8696"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88AC15D-95BD-A74A-B29B-F2EB9A670B25}"/>
                  </a:ext>
                </a:extLst>
              </p:cNvPr>
              <p:cNvSpPr txBox="1"/>
              <p:nvPr/>
            </p:nvSpPr>
            <p:spPr>
              <a:xfrm>
                <a:off x="2167120" y="3133205"/>
                <a:ext cx="2743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88AC15D-95BD-A74A-B29B-F2EB9A670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120" y="3133205"/>
                <a:ext cx="274306" cy="430887"/>
              </a:xfrm>
              <a:prstGeom prst="rect">
                <a:avLst/>
              </a:prstGeom>
              <a:blipFill>
                <a:blip r:embed="rId4"/>
                <a:stretch>
                  <a:fillRect l="-9091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Pie 29">
            <a:extLst>
              <a:ext uri="{FF2B5EF4-FFF2-40B4-BE49-F238E27FC236}">
                <a16:creationId xmlns:a16="http://schemas.microsoft.com/office/drawing/2014/main" id="{84CD2D85-A7F4-124C-B793-97023772E00E}"/>
              </a:ext>
            </a:extLst>
          </p:cNvPr>
          <p:cNvSpPr/>
          <p:nvPr/>
        </p:nvSpPr>
        <p:spPr>
          <a:xfrm rot="18887773">
            <a:off x="1739900" y="2562224"/>
            <a:ext cx="989150" cy="1064619"/>
          </a:xfrm>
          <a:prstGeom prst="pie">
            <a:avLst>
              <a:gd name="adj1" fmla="val 5445982"/>
              <a:gd name="adj2" fmla="val 16200000"/>
            </a:avLst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497BB1A-14C3-9E4A-96CF-CDC9E62D3FBD}"/>
              </a:ext>
            </a:extLst>
          </p:cNvPr>
          <p:cNvSpPr/>
          <p:nvPr/>
        </p:nvSpPr>
        <p:spPr>
          <a:xfrm rot="18902910">
            <a:off x="1923954" y="1811854"/>
            <a:ext cx="2096580" cy="110786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43EFF41-8287-F248-BA1D-1D6C05BF3071}"/>
              </a:ext>
            </a:extLst>
          </p:cNvPr>
          <p:cNvCxnSpPr>
            <a:cxnSpLocks/>
          </p:cNvCxnSpPr>
          <p:nvPr/>
        </p:nvCxnSpPr>
        <p:spPr>
          <a:xfrm flipV="1">
            <a:off x="426855" y="1841860"/>
            <a:ext cx="2279148" cy="309639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398E6FD-303E-BB4E-9CB4-5F4DFE349829}"/>
              </a:ext>
            </a:extLst>
          </p:cNvPr>
          <p:cNvCxnSpPr>
            <a:cxnSpLocks/>
          </p:cNvCxnSpPr>
          <p:nvPr/>
        </p:nvCxnSpPr>
        <p:spPr>
          <a:xfrm flipV="1">
            <a:off x="426855" y="3595602"/>
            <a:ext cx="1701018" cy="135990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F020C4A-1A90-004E-B609-BCFD3E14404C}"/>
              </a:ext>
            </a:extLst>
          </p:cNvPr>
          <p:cNvSpPr/>
          <p:nvPr/>
        </p:nvSpPr>
        <p:spPr>
          <a:xfrm>
            <a:off x="947695" y="3707152"/>
            <a:ext cx="470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2400" dirty="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zh-Han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62CBC83-CCDB-9446-8145-0DDD40620F39}"/>
              </a:ext>
            </a:extLst>
          </p:cNvPr>
          <p:cNvSpPr/>
          <p:nvPr/>
        </p:nvSpPr>
        <p:spPr>
          <a:xfrm>
            <a:off x="1018782" y="4162178"/>
            <a:ext cx="470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2400" dirty="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zh-Han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2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68ABA28-83D9-BD44-905E-6F0353175582}"/>
              </a:ext>
            </a:extLst>
          </p:cNvPr>
          <p:cNvCxnSpPr>
            <a:cxnSpLocks/>
          </p:cNvCxnSpPr>
          <p:nvPr/>
        </p:nvCxnSpPr>
        <p:spPr>
          <a:xfrm>
            <a:off x="1034158" y="4122322"/>
            <a:ext cx="121763" cy="96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589C1-80D3-624A-90BE-05E31BADD5A1}"/>
              </a:ext>
            </a:extLst>
          </p:cNvPr>
          <p:cNvCxnSpPr>
            <a:cxnSpLocks/>
          </p:cNvCxnSpPr>
          <p:nvPr/>
        </p:nvCxnSpPr>
        <p:spPr>
          <a:xfrm>
            <a:off x="991427" y="4411890"/>
            <a:ext cx="39438" cy="88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73B845F-E5AE-DE4D-BB09-168EA31F631C}"/>
                  </a:ext>
                </a:extLst>
              </p:cNvPr>
              <p:cNvSpPr/>
              <p:nvPr/>
            </p:nvSpPr>
            <p:spPr>
              <a:xfrm>
                <a:off x="4375984" y="1226307"/>
                <a:ext cx="1907453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Hans" sz="20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p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project</a:t>
                </a:r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plan</a:t>
                </a:r>
              </a:p>
              <a:p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project</a:t>
                </a:r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goal</a:t>
                </a: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73B845F-E5AE-DE4D-BB09-168EA31F63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5984" y="1226307"/>
                <a:ext cx="1907453" cy="707886"/>
              </a:xfrm>
              <a:prstGeom prst="rect">
                <a:avLst/>
              </a:prstGeom>
              <a:blipFill>
                <a:blip r:embed="rId5"/>
                <a:stretch>
                  <a:fillRect l="-3311" t="-357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0BB051BE-14A3-0045-A7EA-A0ACC8027E19}"/>
              </a:ext>
            </a:extLst>
          </p:cNvPr>
          <p:cNvSpPr/>
          <p:nvPr/>
        </p:nvSpPr>
        <p:spPr>
          <a:xfrm>
            <a:off x="4375984" y="2140247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achievement: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515901-4EBA-D841-AC76-98655189E704}"/>
              </a:ext>
            </a:extLst>
          </p:cNvPr>
          <p:cNvSpPr/>
          <p:nvPr/>
        </p:nvSpPr>
        <p:spPr>
          <a:xfrm>
            <a:off x="4375984" y="3088900"/>
            <a:ext cx="2300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success: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5A05798-A8B8-1F4E-9534-CF326EC697C5}"/>
                  </a:ext>
                </a:extLst>
              </p:cNvPr>
              <p:cNvSpPr txBox="1"/>
              <p:nvPr/>
            </p:nvSpPr>
            <p:spPr>
              <a:xfrm>
                <a:off x="4156795" y="2498295"/>
                <a:ext cx="2540952" cy="5192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𝒈</m:t>
                              </m:r>
                            </m:e>
                          </m:d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𝒈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5A05798-A8B8-1F4E-9534-CF326EC69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795" y="2498295"/>
                <a:ext cx="2540952" cy="519245"/>
              </a:xfrm>
              <a:prstGeom prst="rect">
                <a:avLst/>
              </a:prstGeom>
              <a:blipFill>
                <a:blip r:embed="rId6"/>
                <a:stretch>
                  <a:fillRect l="-995" r="-498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562372A-7C4D-9E46-9E10-2CC6D4C3E0F0}"/>
                  </a:ext>
                </a:extLst>
              </p:cNvPr>
              <p:cNvSpPr txBox="1"/>
              <p:nvPr/>
            </p:nvSpPr>
            <p:spPr>
              <a:xfrm>
                <a:off x="4156795" y="3390997"/>
                <a:ext cx="4929363" cy="80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zh-CN" alt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𝒈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zh-CN" alt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d>
                                  <m:d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&lt;1;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1400" b="1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𝒑</m:t>
                                                </m:r>
                                              </m:e>
                                            </m:d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1400" b="1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𝒈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CN" sz="1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𝒑</m:t>
                                            </m:r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∙</m:t>
                                            </m:r>
                                            <m:r>
                                              <a:rPr lang="en-US" altLang="zh-CN" sz="14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𝒈</m:t>
                                            </m:r>
                                            <m: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</m:num>
                                  <m:den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𝒈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zh-CN" alt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d>
                                  <m:d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altLang="zh-CN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562372A-7C4D-9E46-9E10-2CC6D4C3E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795" y="3390997"/>
                <a:ext cx="4929363" cy="806183"/>
              </a:xfrm>
              <a:prstGeom prst="rect">
                <a:avLst/>
              </a:prstGeom>
              <a:blipFill>
                <a:blip r:embed="rId7"/>
                <a:stretch>
                  <a:fillRect l="-771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3DF01037-42C2-274F-85BA-B95F583D802D}"/>
              </a:ext>
            </a:extLst>
          </p:cNvPr>
          <p:cNvSpPr/>
          <p:nvPr/>
        </p:nvSpPr>
        <p:spPr>
          <a:xfrm>
            <a:off x="4375984" y="4315994"/>
            <a:ext cx="2116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Plan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effectiveness: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2C712A0-AD4E-A142-A828-5F1C485D1644}"/>
                  </a:ext>
                </a:extLst>
              </p:cNvPr>
              <p:cNvSpPr/>
              <p:nvPr/>
            </p:nvSpPr>
            <p:spPr>
              <a:xfrm>
                <a:off x="4066076" y="4571442"/>
                <a:ext cx="3397981" cy="598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zh-CN" alt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altLang="zh-CN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  <m:r>
                        <a:rPr lang="zh-CN" alt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r>
                        <a:rPr lang="zh-CN" alt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82C712A0-AD4E-A142-A828-5F1C485D16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076" y="4571442"/>
                <a:ext cx="3397981" cy="598177"/>
              </a:xfrm>
              <a:prstGeom prst="rect">
                <a:avLst/>
              </a:prstGeom>
              <a:blipFill>
                <a:blip r:embed="rId8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771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72D0F6-9630-CA46-9319-DD100C35D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38CEE4-68DB-044A-96A2-8D877B55CFE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𝒢</m:t>
                          </m:r>
                        </m:sub>
                        <m:sup/>
                        <m:e>
                          <m:acc>
                            <m:accPr>
                              <m:chr m:val="̂"/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zh-CN" alt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zh-CN" altLang="en-US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  <m:r>
                            <a:rPr lang="zh-CN" alt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func>
                            <m:funcPr>
                              <m:ctrlPr>
                                <a:rPr lang="en-US" altLang="zh-CN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altLang="zh-CN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  <m:d>
                                <m:dPr>
                                  <m:ctrlP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zh-CN" alt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zh-CN" altLang="en-US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sz="14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38CEE4-68DB-044A-96A2-8D877B55CF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8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4A7450C5-58A8-5B46-8D7E-B2E8ABF7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Optimization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B1F617-10A6-5642-9304-EF237D285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46" y="2227783"/>
            <a:ext cx="3803241" cy="1470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869892-DEAC-8F42-928C-DA4763401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1384760"/>
            <a:ext cx="4439600" cy="17213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BCE527-BB45-3C49-A552-C01EA2CEC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3397598"/>
            <a:ext cx="4439600" cy="170753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469C0E-B485-464C-92A6-DE7629F23E3B}"/>
              </a:ext>
            </a:extLst>
          </p:cNvPr>
          <p:cNvCxnSpPr/>
          <p:nvPr/>
        </p:nvCxnSpPr>
        <p:spPr>
          <a:xfrm flipV="1">
            <a:off x="4054587" y="2552700"/>
            <a:ext cx="365013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36DBB3-D899-7541-82DA-DA4A6D8AD9A7}"/>
              </a:ext>
            </a:extLst>
          </p:cNvPr>
          <p:cNvCxnSpPr>
            <a:cxnSpLocks/>
          </p:cNvCxnSpPr>
          <p:nvPr/>
        </p:nvCxnSpPr>
        <p:spPr>
          <a:xfrm>
            <a:off x="4054587" y="3511898"/>
            <a:ext cx="365013" cy="234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074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FE3B4F6-E1E4-344A-A093-65F95C114B7C}"/>
              </a:ext>
            </a:extLst>
          </p:cNvPr>
          <p:cNvSpPr/>
          <p:nvPr/>
        </p:nvSpPr>
        <p:spPr>
          <a:xfrm>
            <a:off x="126670" y="4305300"/>
            <a:ext cx="8991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 letter to the campus community today, Fr. Jenkins announced that the University’s limited number of tickets to </a:t>
            </a:r>
            <a:r>
              <a:rPr lang="en-US" b="1" i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first U.S. presidential debate on Tuesday, Sept. 29</a:t>
            </a:r>
            <a:r>
              <a:rPr lang="en-US" i="1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will be allocated exclusively to </a:t>
            </a:r>
            <a:r>
              <a:rPr lang="en-US" i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currently enrolled Notre Dame students</a:t>
            </a:r>
            <a:r>
              <a:rPr lang="en-US" i="1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C2D98-ADB2-ED42-AF77-42395F8E9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970" y="419100"/>
            <a:ext cx="7239000" cy="378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0721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3EC2A1-CFFF-CF4E-BEF1-D065EE45C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E7120D-F19F-0848-8203-7FC715E96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Quantifying</a:t>
            </a:r>
            <a:r>
              <a:rPr lang="zh-CN" altLang="en-US" dirty="0"/>
              <a:t> </a:t>
            </a:r>
            <a:r>
              <a:rPr lang="en-US" altLang="zh-CN" dirty="0"/>
              <a:t>Complementarity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A88F85-5227-BE4B-852E-084B71C7797D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509406" y="1458452"/>
            <a:ext cx="0" cy="33263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A81BAA-775B-4E4C-B10B-8D0BC6893388}"/>
              </a:ext>
            </a:extLst>
          </p:cNvPr>
          <p:cNvCxnSpPr>
            <a:cxnSpLocks noChangeAspect="1"/>
          </p:cNvCxnSpPr>
          <p:nvPr/>
        </p:nvCxnSpPr>
        <p:spPr>
          <a:xfrm>
            <a:off x="509406" y="4784798"/>
            <a:ext cx="365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B54DB4-7125-F24F-B17D-C556E7C7FE97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390569" y="1458452"/>
            <a:ext cx="457200" cy="457482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3D3DEC-D170-9C42-8A69-87583F5F1149}"/>
              </a:ext>
            </a:extLst>
          </p:cNvPr>
          <p:cNvCxnSpPr>
            <a:cxnSpLocks/>
          </p:cNvCxnSpPr>
          <p:nvPr/>
        </p:nvCxnSpPr>
        <p:spPr>
          <a:xfrm flipV="1">
            <a:off x="1274833" y="3120816"/>
            <a:ext cx="177126" cy="5902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965B1D-A321-A747-8DFB-E910B9CCC068}"/>
              </a:ext>
            </a:extLst>
          </p:cNvPr>
          <p:cNvCxnSpPr>
            <a:cxnSpLocks/>
          </p:cNvCxnSpPr>
          <p:nvPr/>
        </p:nvCxnSpPr>
        <p:spPr>
          <a:xfrm flipV="1">
            <a:off x="533816" y="4309708"/>
            <a:ext cx="826306" cy="457837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21480CCE-CDE2-624A-9EE9-1FE3736EB61B}"/>
              </a:ext>
            </a:extLst>
          </p:cNvPr>
          <p:cNvSpPr>
            <a:spLocks noChangeAspect="1"/>
          </p:cNvSpPr>
          <p:nvPr/>
        </p:nvSpPr>
        <p:spPr>
          <a:xfrm>
            <a:off x="3309054" y="1847072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E71B93-06E0-8E44-B41C-2F34742C8B7C}"/>
              </a:ext>
            </a:extLst>
          </p:cNvPr>
          <p:cNvSpPr/>
          <p:nvPr/>
        </p:nvSpPr>
        <p:spPr>
          <a:xfrm>
            <a:off x="134615" y="4559538"/>
            <a:ext cx="5889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ans" sz="2400" i="1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FE66A3-CD73-EC41-9C6F-F78862D27FEF}"/>
              </a:ext>
            </a:extLst>
          </p:cNvPr>
          <p:cNvCxnSpPr>
            <a:cxnSpLocks/>
          </p:cNvCxnSpPr>
          <p:nvPr/>
        </p:nvCxnSpPr>
        <p:spPr>
          <a:xfrm flipH="1" flipV="1">
            <a:off x="1271366" y="3720703"/>
            <a:ext cx="88756" cy="58900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3F4ED95-9E2B-4E40-AF28-77708477753F}"/>
              </a:ext>
            </a:extLst>
          </p:cNvPr>
          <p:cNvSpPr>
            <a:spLocks noChangeAspect="1"/>
          </p:cNvSpPr>
          <p:nvPr/>
        </p:nvSpPr>
        <p:spPr>
          <a:xfrm>
            <a:off x="1245393" y="3692402"/>
            <a:ext cx="45720" cy="457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72F85A-49CE-5848-AE0D-B078E8C36744}"/>
              </a:ext>
            </a:extLst>
          </p:cNvPr>
          <p:cNvCxnSpPr>
            <a:cxnSpLocks/>
          </p:cNvCxnSpPr>
          <p:nvPr/>
        </p:nvCxnSpPr>
        <p:spPr>
          <a:xfrm flipV="1">
            <a:off x="1284417" y="3424891"/>
            <a:ext cx="1180692" cy="2742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0F5F7B-9195-FC44-8B39-E7A7DA221659}"/>
              </a:ext>
            </a:extLst>
          </p:cNvPr>
          <p:cNvCxnSpPr>
            <a:cxnSpLocks/>
          </p:cNvCxnSpPr>
          <p:nvPr/>
        </p:nvCxnSpPr>
        <p:spPr>
          <a:xfrm flipV="1">
            <a:off x="1446693" y="2861542"/>
            <a:ext cx="1180692" cy="274208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B21F81-B417-094F-8B7E-AE6028EBD611}"/>
              </a:ext>
            </a:extLst>
          </p:cNvPr>
          <p:cNvCxnSpPr>
            <a:cxnSpLocks/>
          </p:cNvCxnSpPr>
          <p:nvPr/>
        </p:nvCxnSpPr>
        <p:spPr>
          <a:xfrm flipV="1">
            <a:off x="2442310" y="2847040"/>
            <a:ext cx="177126" cy="590226"/>
          </a:xfrm>
          <a:prstGeom prst="straightConnector1">
            <a:avLst/>
          </a:prstGeom>
          <a:ln w="31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43AAE8-A256-B042-8773-BEBE035FDEF4}"/>
              </a:ext>
            </a:extLst>
          </p:cNvPr>
          <p:cNvCxnSpPr>
            <a:cxnSpLocks/>
            <a:stCxn id="14" idx="7"/>
          </p:cNvCxnSpPr>
          <p:nvPr/>
        </p:nvCxnSpPr>
        <p:spPr>
          <a:xfrm flipV="1">
            <a:off x="1284417" y="2861542"/>
            <a:ext cx="1335019" cy="8375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F06D0C6-CBEC-754B-852B-FBF6B85DB650}"/>
              </a:ext>
            </a:extLst>
          </p:cNvPr>
          <p:cNvSpPr txBox="1"/>
          <p:nvPr/>
        </p:nvSpPr>
        <p:spPr>
          <a:xfrm>
            <a:off x="838101" y="3491985"/>
            <a:ext cx="489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800" b="1" dirty="0">
                <a:latin typeface="Arial" panose="020B0604020202020204" pitchFamily="34" charset="0"/>
                <a:cs typeface="Arial" panose="020B0604020202020204" pitchFamily="34" charset="0"/>
              </a:rPr>
              <a:t>p'</a:t>
            </a:r>
            <a:endParaRPr lang="en-US" sz="28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A6237A-D015-6F41-88BF-B77F4DE6E75A}"/>
              </a:ext>
            </a:extLst>
          </p:cNvPr>
          <p:cNvSpPr txBox="1"/>
          <p:nvPr/>
        </p:nvSpPr>
        <p:spPr>
          <a:xfrm>
            <a:off x="3395866" y="1768010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8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sz="28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0F8976-4BAE-6445-A739-6B51AB708E80}"/>
              </a:ext>
            </a:extLst>
          </p:cNvPr>
          <p:cNvSpPr txBox="1"/>
          <p:nvPr/>
        </p:nvSpPr>
        <p:spPr>
          <a:xfrm>
            <a:off x="551484" y="2686891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p'</a:t>
            </a:r>
            <a:r>
              <a:rPr lang="en-US" altLang="zh-Hans" sz="2800" dirty="0" err="1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zh-Han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Hans" sz="28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lang="en-US" sz="28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3EBBCE-8114-244E-B2BC-667C5A560938}"/>
              </a:ext>
            </a:extLst>
          </p:cNvPr>
          <p:cNvSpPr txBox="1"/>
          <p:nvPr/>
        </p:nvSpPr>
        <p:spPr>
          <a:xfrm>
            <a:off x="2708001" y="2731459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800" b="1" dirty="0">
                <a:latin typeface="Arial" panose="020B0604020202020204" pitchFamily="34" charset="0"/>
                <a:cs typeface="Arial" panose="020B0604020202020204" pitchFamily="34" charset="0"/>
              </a:rPr>
              <a:t>p'</a:t>
            </a:r>
            <a:r>
              <a:rPr lang="en-US" altLang="zh-Hans" sz="28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zh-Han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Hans" sz="28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Hans" sz="2800" dirty="0" err="1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zh-Han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Hans" sz="28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en-US" sz="28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072FDB-01FC-E442-A4C7-E5A6C296A1DB}"/>
              </a:ext>
            </a:extLst>
          </p:cNvPr>
          <p:cNvSpPr txBox="1"/>
          <p:nvPr/>
        </p:nvSpPr>
        <p:spPr>
          <a:xfrm>
            <a:off x="2387040" y="3367176"/>
            <a:ext cx="965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800" b="1" dirty="0">
                <a:latin typeface="Arial" panose="020B0604020202020204" pitchFamily="34" charset="0"/>
                <a:cs typeface="Arial" panose="020B0604020202020204" pitchFamily="34" charset="0"/>
              </a:rPr>
              <a:t>p'</a:t>
            </a:r>
            <a:r>
              <a:rPr lang="en-US" altLang="zh-Hans" sz="28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zh-Han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Hans" sz="2800" b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lang="en-US" sz="28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AF4249E-4B2F-C143-8454-B8923DD85A67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1464929" y="1964145"/>
            <a:ext cx="1864212" cy="1165418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112EFBE-2CD6-024F-9A7E-59E1D0BABA8B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2619436" y="1964145"/>
            <a:ext cx="709705" cy="880142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CBF2FE-A7ED-E741-982D-319D12DC3306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2465109" y="1964145"/>
            <a:ext cx="864032" cy="1472470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B14E8-97C5-114F-8CD6-20FA5747DFBC}"/>
                  </a:ext>
                </a:extLst>
              </p:cNvPr>
              <p:cNvSpPr txBox="1"/>
              <p:nvPr/>
            </p:nvSpPr>
            <p:spPr>
              <a:xfrm>
                <a:off x="1703655" y="2322085"/>
                <a:ext cx="315984" cy="420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altLang="zh-Hans" sz="28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8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BB14E8-97C5-114F-8CD6-20FA5747D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655" y="2322085"/>
                <a:ext cx="315984" cy="420949"/>
              </a:xfrm>
              <a:prstGeom prst="rect">
                <a:avLst/>
              </a:prstGeom>
              <a:blipFill>
                <a:blip r:embed="rId2"/>
                <a:stretch>
                  <a:fillRect l="-11538" r="-769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99C3A0-B58B-7E42-9842-D1F9BE270BDE}"/>
                  </a:ext>
                </a:extLst>
              </p:cNvPr>
              <p:cNvSpPr txBox="1"/>
              <p:nvPr/>
            </p:nvSpPr>
            <p:spPr>
              <a:xfrm>
                <a:off x="2330735" y="2130589"/>
                <a:ext cx="524952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Han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Han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Han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399C3A0-B58B-7E42-9842-D1F9BE270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735" y="2130589"/>
                <a:ext cx="524952" cy="465577"/>
              </a:xfrm>
              <a:prstGeom prst="rect">
                <a:avLst/>
              </a:prstGeom>
              <a:blipFill>
                <a:blip r:embed="rId3"/>
                <a:stretch>
                  <a:fillRect l="-9524" r="-952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50DBAF-64C7-FA40-873C-9E80FBDBE517}"/>
                  </a:ext>
                </a:extLst>
              </p:cNvPr>
              <p:cNvSpPr txBox="1"/>
              <p:nvPr/>
            </p:nvSpPr>
            <p:spPr>
              <a:xfrm>
                <a:off x="3014400" y="2292951"/>
                <a:ext cx="321947" cy="420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altLang="zh-Hans" sz="28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8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250DBAF-64C7-FA40-873C-9E80FBDBE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400" y="2292951"/>
                <a:ext cx="321947" cy="420949"/>
              </a:xfrm>
              <a:prstGeom prst="rect">
                <a:avLst/>
              </a:prstGeom>
              <a:blipFill>
                <a:blip r:embed="rId4"/>
                <a:stretch>
                  <a:fillRect l="-11111" r="-14815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49EF45-70FC-B84C-9A2B-C05C0B64BEF0}"/>
                  </a:ext>
                </a:extLst>
              </p:cNvPr>
              <p:cNvSpPr txBox="1"/>
              <p:nvPr/>
            </p:nvSpPr>
            <p:spPr>
              <a:xfrm>
                <a:off x="4379287" y="2245459"/>
                <a:ext cx="4757264" cy="17011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𝑐𝑜𝑚𝑝𝑙𝑒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d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d>
                                <m:dPr>
                                  <m:endChr m:val="|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CN" altLang="en-US" sz="2400" b="1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zh-CN" altLang="en-US" sz="24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d>
                                <m:dPr>
                                  <m:endChr m:val="|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1" i="1">
                                          <a:latin typeface="Cambria Math" panose="02040503050406030204" pitchFamily="18" charset="0"/>
                                        </a:rPr>
                                        <m:t>𝒄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r>
                  <a:rPr lang="zh-CN" altLang="en-US" sz="24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d>
                      <m:dPr>
                        <m:endChr m:val="|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49EF45-70FC-B84C-9A2B-C05C0B64B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287" y="2245459"/>
                <a:ext cx="4757264" cy="1701107"/>
              </a:xfrm>
              <a:prstGeom prst="rect">
                <a:avLst/>
              </a:prstGeom>
              <a:blipFill>
                <a:blip r:embed="rId5"/>
                <a:stretch>
                  <a:fillRect l="-2933" b="-5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1979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F28E46-B84E-974B-96D4-C674C6F6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F88110-D649-9943-AFEC-658A2AEFE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Evaluation:</a:t>
            </a:r>
            <a:r>
              <a:rPr lang="zh-CN" altLang="en-US" dirty="0"/>
              <a:t> </a:t>
            </a:r>
            <a:r>
              <a:rPr lang="en-US" altLang="zh-CN" dirty="0"/>
              <a:t>Synthetic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0F52CB-C61F-7747-8847-78D74B366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04900"/>
            <a:ext cx="4264314" cy="25315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069FD4-A323-544E-9C1C-04D483CED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086" y="1284156"/>
            <a:ext cx="3922099" cy="175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AD17D9-DEEE-E04B-B9EC-B38A457DD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3539026"/>
            <a:ext cx="4325742" cy="213731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58DD60-2DD2-A242-8036-1B6123742405}"/>
              </a:ext>
            </a:extLst>
          </p:cNvPr>
          <p:cNvCxnSpPr/>
          <p:nvPr/>
        </p:nvCxnSpPr>
        <p:spPr>
          <a:xfrm>
            <a:off x="4419600" y="2245112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5601DF-6A62-9A49-B466-A353A0AA192E}"/>
              </a:ext>
            </a:extLst>
          </p:cNvPr>
          <p:cNvCxnSpPr>
            <a:cxnSpLocks/>
          </p:cNvCxnSpPr>
          <p:nvPr/>
        </p:nvCxnSpPr>
        <p:spPr>
          <a:xfrm>
            <a:off x="2362200" y="3758333"/>
            <a:ext cx="534843" cy="304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87A1D2-9731-B14F-9CC3-9DF4C2D1DF94}"/>
              </a:ext>
            </a:extLst>
          </p:cNvPr>
          <p:cNvCxnSpPr>
            <a:cxnSpLocks/>
          </p:cNvCxnSpPr>
          <p:nvPr/>
        </p:nvCxnSpPr>
        <p:spPr>
          <a:xfrm flipH="1">
            <a:off x="6477000" y="3160163"/>
            <a:ext cx="304801" cy="4762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13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CE7EBB-2B94-A246-856A-700B6A6DA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11CA3B7-A3D1-AA4A-9172-7BA649238D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3519529"/>
              </p:ext>
            </p:extLst>
          </p:nvPr>
        </p:nvGraphicFramePr>
        <p:xfrm>
          <a:off x="114300" y="1181100"/>
          <a:ext cx="891540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2300">
                  <a:extLst>
                    <a:ext uri="{9D8B030D-6E8A-4147-A177-3AD203B41FA5}">
                      <a16:colId xmlns:a16="http://schemas.microsoft.com/office/drawing/2014/main" val="268115784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74758259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277257407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016437915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22845766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232998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914956711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7626488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375579228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zh-CN" altLang="en-US" sz="1200" i="1" dirty="0"/>
                        <a:t>*</a:t>
                      </a:r>
                      <a:r>
                        <a:rPr lang="en-US" altLang="zh-CN" sz="1200" i="1" dirty="0"/>
                        <a:t>HMR</a:t>
                      </a:r>
                      <a:r>
                        <a:rPr lang="zh-CN" altLang="en-US" sz="1200" i="1" dirty="0"/>
                        <a:t> </a:t>
                      </a:r>
                      <a:r>
                        <a:rPr lang="en-US" altLang="zh-CN" sz="1200" i="1" dirty="0"/>
                        <a:t>=</a:t>
                      </a:r>
                      <a:r>
                        <a:rPr lang="zh-CN" altLang="en-US" sz="1200" i="1" dirty="0"/>
                        <a:t> </a:t>
                      </a:r>
                      <a:r>
                        <a:rPr lang="en-US" altLang="zh-CN" sz="1200" i="1" dirty="0"/>
                        <a:t>Harmonic Mean of Ranks</a:t>
                      </a:r>
                      <a:endParaRPr lang="en-US" sz="12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Venue</a:t>
                      </a:r>
                      <a:endParaRPr 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Author</a:t>
                      </a:r>
                      <a:endParaRPr 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Keyword</a:t>
                      </a:r>
                      <a:endParaRPr 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Reference</a:t>
                      </a:r>
                      <a:endParaRPr 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52357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R@10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HMR</a:t>
                      </a:r>
                      <a:r>
                        <a:rPr lang="zh-CN" altLang="en-US" sz="1400" dirty="0"/>
                        <a:t>*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R@10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HMR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R@10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HMR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R@10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HMR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655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LINE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200" dirty="0"/>
                        <a:t>(Tang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et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al.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WWW’15)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3.88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50.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0.28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627.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0.21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569.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0.05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2773.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033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node2vec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200" dirty="0"/>
                        <a:t>(Grover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and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 err="1"/>
                        <a:t>Leskovec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KDD’16)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3.09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67.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0.30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840.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0.36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455.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0.05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4032.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449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VERSE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200" dirty="0"/>
                        <a:t>(</a:t>
                      </a:r>
                      <a:r>
                        <a:rPr lang="en-US" altLang="zh-CN" sz="1200" dirty="0" err="1"/>
                        <a:t>Tsitsulin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et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al.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WWW’18)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4.57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53.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0.37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667.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0.42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415.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0.08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2555.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304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BiNE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200" dirty="0"/>
                        <a:t>(Gao,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et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al.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SIGIR’18)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5.13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44.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0.72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418.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0.81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218.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0.12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1798.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85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metapath2vec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200" dirty="0"/>
                        <a:t>(Dong,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et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al.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KDD’17)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5.62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42.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0.81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368.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1.03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163.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0.13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1863.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18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LearnSuc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200" dirty="0"/>
                        <a:t>(Wang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et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al.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KDD’18)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10.06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28.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1.33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231.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0.80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199.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0.15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1280.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05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TUBE</a:t>
                      </a:r>
                      <a:r>
                        <a:rPr lang="zh-CN" altLang="en-US" sz="1400" b="1" dirty="0"/>
                        <a:t> </a:t>
                      </a:r>
                      <a:r>
                        <a:rPr lang="en-US" altLang="zh-CN" sz="1200" b="1" dirty="0"/>
                        <a:t>(Wang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et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al.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KDD’19)</a:t>
                      </a:r>
                      <a:endParaRPr lang="en-US" sz="14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rgbClr val="0432FF"/>
                          </a:solidFill>
                        </a:rPr>
                        <a:t>14.93</a:t>
                      </a:r>
                      <a:endParaRPr 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rgbClr val="0432FF"/>
                          </a:solidFill>
                        </a:rPr>
                        <a:t>12.</a:t>
                      </a:r>
                      <a:endParaRPr 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rgbClr val="0432FF"/>
                          </a:solidFill>
                        </a:rPr>
                        <a:t>2.96</a:t>
                      </a:r>
                      <a:endParaRPr 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rgbClr val="0432FF"/>
                          </a:solidFill>
                        </a:rPr>
                        <a:t>59.</a:t>
                      </a:r>
                      <a:endParaRPr 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rgbClr val="0432FF"/>
                          </a:solidFill>
                        </a:rPr>
                        <a:t>1.25</a:t>
                      </a:r>
                      <a:endParaRPr 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rgbClr val="0432FF"/>
                          </a:solidFill>
                        </a:rPr>
                        <a:t>147.</a:t>
                      </a:r>
                      <a:endParaRPr 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rgbClr val="0432FF"/>
                          </a:solidFill>
                        </a:rPr>
                        <a:t>0.24</a:t>
                      </a:r>
                      <a:endParaRPr 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rgbClr val="0432FF"/>
                          </a:solidFill>
                        </a:rPr>
                        <a:t>650.</a:t>
                      </a:r>
                      <a:endParaRPr 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17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432FF"/>
                          </a:solidFill>
                        </a:rPr>
                        <a:t>↑</a:t>
                      </a:r>
                      <a:r>
                        <a:rPr lang="en-US" altLang="zh-CN" sz="1400" b="1" dirty="0">
                          <a:solidFill>
                            <a:srgbClr val="0432FF"/>
                          </a:solidFill>
                        </a:rPr>
                        <a:t>166%</a:t>
                      </a:r>
                      <a:endParaRPr 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432FF"/>
                          </a:solidFill>
                        </a:rPr>
                        <a:t>↓</a:t>
                      </a:r>
                      <a:r>
                        <a:rPr lang="en-US" altLang="zh-CN" sz="1400" b="1" dirty="0">
                          <a:solidFill>
                            <a:srgbClr val="0432FF"/>
                          </a:solidFill>
                        </a:rPr>
                        <a:t>30</a:t>
                      </a:r>
                      <a:endParaRPr 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432FF"/>
                          </a:solidFill>
                        </a:rPr>
                        <a:t>↑</a:t>
                      </a:r>
                      <a:r>
                        <a:rPr lang="en-US" altLang="zh-CN" sz="1400" b="1" dirty="0">
                          <a:solidFill>
                            <a:srgbClr val="0432FF"/>
                          </a:solidFill>
                        </a:rPr>
                        <a:t>265%</a:t>
                      </a:r>
                      <a:endParaRPr 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432FF"/>
                          </a:solidFill>
                        </a:rPr>
                        <a:t>↓</a:t>
                      </a:r>
                      <a:r>
                        <a:rPr lang="en-US" altLang="zh-CN" sz="1400" b="1" dirty="0">
                          <a:solidFill>
                            <a:srgbClr val="0432FF"/>
                          </a:solidFill>
                        </a:rPr>
                        <a:t>309</a:t>
                      </a:r>
                      <a:endParaRPr 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432FF"/>
                          </a:solidFill>
                        </a:rPr>
                        <a:t>↑</a:t>
                      </a:r>
                      <a:r>
                        <a:rPr lang="en-US" altLang="zh-CN" sz="1400" b="1" dirty="0">
                          <a:solidFill>
                            <a:srgbClr val="0432FF"/>
                          </a:solidFill>
                        </a:rPr>
                        <a:t>21%</a:t>
                      </a:r>
                      <a:endParaRPr 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432FF"/>
                          </a:solidFill>
                        </a:rPr>
                        <a:t>↓</a:t>
                      </a:r>
                      <a:r>
                        <a:rPr lang="en-US" altLang="zh-CN" sz="1400" b="1" dirty="0">
                          <a:solidFill>
                            <a:srgbClr val="0432FF"/>
                          </a:solidFill>
                        </a:rPr>
                        <a:t>16</a:t>
                      </a:r>
                      <a:endParaRPr 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432FF"/>
                          </a:solidFill>
                        </a:rPr>
                        <a:t>↑</a:t>
                      </a:r>
                      <a:r>
                        <a:rPr lang="en-US" altLang="zh-CN" sz="1400" b="1" dirty="0">
                          <a:solidFill>
                            <a:srgbClr val="0432FF"/>
                          </a:solidFill>
                        </a:rPr>
                        <a:t>85%</a:t>
                      </a:r>
                      <a:endParaRPr 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432FF"/>
                          </a:solidFill>
                        </a:rPr>
                        <a:t>↓</a:t>
                      </a:r>
                      <a:r>
                        <a:rPr lang="en-US" altLang="zh-CN" sz="1400" b="1" dirty="0">
                          <a:solidFill>
                            <a:srgbClr val="0432FF"/>
                          </a:solidFill>
                        </a:rPr>
                        <a:t>1148</a:t>
                      </a:r>
                      <a:endParaRPr 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706146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4A7072CA-99BE-9246-BEF1-1236A2D0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Evaluation:</a:t>
            </a:r>
            <a:r>
              <a:rPr lang="zh-CN" altLang="en-US" dirty="0"/>
              <a:t> </a:t>
            </a:r>
            <a:r>
              <a:rPr lang="en-US" altLang="zh-CN" dirty="0"/>
              <a:t>Academic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FEE28-2A68-F246-A742-244BCBA16D73}"/>
              </a:ext>
            </a:extLst>
          </p:cNvPr>
          <p:cNvSpPr/>
          <p:nvPr/>
        </p:nvSpPr>
        <p:spPr>
          <a:xfrm>
            <a:off x="4343400" y="5230382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2,000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E3F7D0-7D01-6B43-A1F1-84D8833DFDF3}"/>
              </a:ext>
            </a:extLst>
          </p:cNvPr>
          <p:cNvCxnSpPr>
            <a:cxnSpLocks/>
          </p:cNvCxnSpPr>
          <p:nvPr/>
        </p:nvCxnSpPr>
        <p:spPr>
          <a:xfrm>
            <a:off x="4495800" y="4889500"/>
            <a:ext cx="76200" cy="340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D5C183A-2956-094D-BEB4-1E81996CBBB9}"/>
              </a:ext>
            </a:extLst>
          </p:cNvPr>
          <p:cNvSpPr/>
          <p:nvPr/>
        </p:nvSpPr>
        <p:spPr>
          <a:xfrm>
            <a:off x="5423652" y="5244607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103,460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2EAF89-EEF2-CA4A-B16C-A938012D1E5F}"/>
              </a:ext>
            </a:extLst>
          </p:cNvPr>
          <p:cNvCxnSpPr>
            <a:cxnSpLocks/>
          </p:cNvCxnSpPr>
          <p:nvPr/>
        </p:nvCxnSpPr>
        <p:spPr>
          <a:xfrm flipH="1">
            <a:off x="5791200" y="4889500"/>
            <a:ext cx="115609" cy="355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6250A54-3EBE-AA41-9A74-6864DCF09934}"/>
              </a:ext>
            </a:extLst>
          </p:cNvPr>
          <p:cNvSpPr/>
          <p:nvPr/>
        </p:nvSpPr>
        <p:spPr>
          <a:xfrm>
            <a:off x="7588143" y="4956076"/>
            <a:ext cx="10182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254,402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75A5A0-F6B3-E24D-95FB-A5F79E0A9E80}"/>
              </a:ext>
            </a:extLst>
          </p:cNvPr>
          <p:cNvCxnSpPr>
            <a:cxnSpLocks/>
          </p:cNvCxnSpPr>
          <p:nvPr/>
        </p:nvCxnSpPr>
        <p:spPr>
          <a:xfrm flipH="1">
            <a:off x="8606370" y="4889500"/>
            <a:ext cx="270930" cy="170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EA67EF6-5E4C-194F-A899-C87001F2E870}"/>
              </a:ext>
            </a:extLst>
          </p:cNvPr>
          <p:cNvSpPr/>
          <p:nvPr/>
        </p:nvSpPr>
        <p:spPr>
          <a:xfrm>
            <a:off x="6642852" y="5232191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9,962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727942-B1BF-9A44-8C73-E1DEB4CF5DCF}"/>
              </a:ext>
            </a:extLst>
          </p:cNvPr>
          <p:cNvCxnSpPr>
            <a:cxnSpLocks/>
          </p:cNvCxnSpPr>
          <p:nvPr/>
        </p:nvCxnSpPr>
        <p:spPr>
          <a:xfrm flipH="1">
            <a:off x="7126009" y="4890800"/>
            <a:ext cx="107452" cy="353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3B17BE3-80AC-9642-8EC7-03E7E3E1BEC5}"/>
              </a:ext>
            </a:extLst>
          </p:cNvPr>
          <p:cNvSpPr/>
          <p:nvPr/>
        </p:nvSpPr>
        <p:spPr>
          <a:xfrm>
            <a:off x="3825355" y="4944414"/>
            <a:ext cx="731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i="1" dirty="0">
                <a:solidFill>
                  <a:schemeClr val="accent6">
                    <a:lumMod val="75000"/>
                  </a:schemeClr>
                </a:solidFill>
              </a:rPr>
              <a:t>among</a:t>
            </a:r>
            <a:endParaRPr lang="en-US" sz="1400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091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CE7EBB-2B94-A246-856A-700B6A6DA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F3796D-BCD2-DC47-B38A-98A2BB05D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336" y="1257300"/>
            <a:ext cx="7745328" cy="39243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A7072CA-99BE-9246-BEF1-1236A2D0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Evaluation:</a:t>
            </a:r>
            <a:r>
              <a:rPr lang="zh-CN" altLang="en-US" dirty="0"/>
              <a:t> </a:t>
            </a:r>
            <a:r>
              <a:rPr lang="en-US" altLang="zh-CN" dirty="0"/>
              <a:t>Academic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(cont.)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585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F1A882-82DF-FA46-BA46-3A26F2B2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977209-0AD1-4C4F-92D0-EFCE8DD0A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4100" y="1145541"/>
            <a:ext cx="4495800" cy="4454173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65835E9-DAFA-BF4E-8216-D0E1E860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Evaluation: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109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ED95B0-E7D1-F341-B1F9-CC5E36F4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59BDA-EEE4-7640-B5C3-95F35DFE8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TUBE: </a:t>
            </a:r>
            <a:r>
              <a:rPr lang="en-US" altLang="zh-CN" sz="2000" b="1" dirty="0">
                <a:solidFill>
                  <a:schemeClr val="bg1">
                    <a:lumMod val="75000"/>
                  </a:schemeClr>
                </a:solidFill>
              </a:rPr>
              <a:t>Embedding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 Behavior Outcomes for </a:t>
            </a:r>
            <a:r>
              <a:rPr lang="en-US" altLang="zh-CN" sz="2000" b="1" dirty="0">
                <a:solidFill>
                  <a:schemeClr val="bg1">
                    <a:lumMod val="75000"/>
                  </a:schemeClr>
                </a:solidFill>
              </a:rPr>
              <a:t>Predicting Success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(KDD’19a)</a:t>
            </a:r>
          </a:p>
          <a:p>
            <a:pPr marL="0" indent="0" algn="r">
              <a:buNone/>
            </a:pP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</a:rPr>
              <a:t>Daheng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Wang,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</a:rPr>
              <a:t>Tianwen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Jiang,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Nitesh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V.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Chawla,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Meng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Jiang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The Role of “Condition”: A Novel </a:t>
            </a:r>
            <a:r>
              <a:rPr lang="en-US" altLang="zh-CN" sz="2000" b="1" dirty="0">
                <a:solidFill>
                  <a:srgbClr val="C00000"/>
                </a:solidFill>
              </a:rPr>
              <a:t>Scientific Knowledge Graph </a:t>
            </a:r>
            <a:r>
              <a:rPr lang="en-US" altLang="zh-CN" sz="2000" dirty="0"/>
              <a:t>Representation and Construction Model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0432FF"/>
                </a:solidFill>
              </a:rPr>
              <a:t>KDD’19b</a:t>
            </a:r>
            <a:r>
              <a:rPr lang="en-US" altLang="zh-CN" sz="2000" dirty="0"/>
              <a:t>)</a:t>
            </a:r>
          </a:p>
          <a:p>
            <a:pPr marL="0" indent="0" algn="r">
              <a:buNone/>
            </a:pPr>
            <a:r>
              <a:rPr lang="en-US" altLang="zh-CN" sz="1600" dirty="0" err="1">
                <a:solidFill>
                  <a:schemeClr val="accent6">
                    <a:lumMod val="50000"/>
                  </a:schemeClr>
                </a:solidFill>
              </a:rPr>
              <a:t>Tianwen</a:t>
            </a:r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</a:rPr>
              <a:t>Jiang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</a:rPr>
              <a:t>Tong</a:t>
            </a:r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</a:rPr>
              <a:t>Zhao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Bing</a:t>
            </a:r>
            <a:r>
              <a:rPr lang="zh-CN" altLang="en-US" sz="1600" dirty="0"/>
              <a:t> </a:t>
            </a:r>
            <a:r>
              <a:rPr lang="en-US" altLang="zh-CN" sz="1600" dirty="0"/>
              <a:t>Qin,</a:t>
            </a:r>
            <a:r>
              <a:rPr lang="zh-CN" altLang="en-US" sz="1600" dirty="0"/>
              <a:t> </a:t>
            </a:r>
            <a:r>
              <a:rPr lang="en-US" altLang="zh-CN" sz="1600" dirty="0"/>
              <a:t>Ting</a:t>
            </a:r>
            <a:r>
              <a:rPr lang="zh-CN" altLang="en-US" sz="1600" dirty="0"/>
              <a:t> </a:t>
            </a:r>
            <a:r>
              <a:rPr lang="en-US" altLang="zh-CN" sz="1600" dirty="0"/>
              <a:t>Liu,</a:t>
            </a:r>
            <a:r>
              <a:rPr lang="zh-CN" altLang="en-US" sz="1600" dirty="0"/>
              <a:t> </a:t>
            </a:r>
            <a:r>
              <a:rPr lang="en-US" altLang="zh-CN" sz="1600" dirty="0"/>
              <a:t>Nitesh</a:t>
            </a:r>
            <a:r>
              <a:rPr lang="zh-CN" altLang="en-US" sz="1600" dirty="0"/>
              <a:t> </a:t>
            </a:r>
            <a:r>
              <a:rPr lang="en-US" altLang="zh-CN" sz="1600" dirty="0"/>
              <a:t>V.</a:t>
            </a:r>
            <a:r>
              <a:rPr lang="zh-CN" altLang="en-US" sz="1600" dirty="0"/>
              <a:t> </a:t>
            </a:r>
            <a:r>
              <a:rPr lang="en-US" altLang="zh-CN" sz="1600" dirty="0"/>
              <a:t>Chawla, Meng</a:t>
            </a:r>
            <a:r>
              <a:rPr lang="zh-CN" altLang="en-US" sz="1600" dirty="0"/>
              <a:t> </a:t>
            </a:r>
            <a:r>
              <a:rPr lang="en-US" altLang="zh-CN" sz="1600" dirty="0"/>
              <a:t>Jiang</a:t>
            </a:r>
          </a:p>
          <a:p>
            <a:pPr marL="0" indent="0">
              <a:buNone/>
            </a:pPr>
            <a:endParaRPr lang="en-US" altLang="zh-CN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000" b="1" dirty="0">
                <a:solidFill>
                  <a:schemeClr val="bg1">
                    <a:lumMod val="75000"/>
                  </a:schemeClr>
                </a:solidFill>
              </a:rPr>
              <a:t>Experimental Evidence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 Extraction in Data Science with Hybrid </a:t>
            </a:r>
            <a:r>
              <a:rPr lang="en-US" altLang="zh-CN" sz="2000" b="1" dirty="0">
                <a:solidFill>
                  <a:schemeClr val="bg1">
                    <a:lumMod val="75000"/>
                  </a:schemeClr>
                </a:solidFill>
              </a:rPr>
              <a:t>Table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 Features and Ensemble Learning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(WWW’20)</a:t>
            </a:r>
          </a:p>
          <a:p>
            <a:pPr marL="0" indent="0" algn="r">
              <a:buNone/>
            </a:pP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</a:rPr>
              <a:t>Wenhao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Yu,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Wei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Peng,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Yu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Shu,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</a:rPr>
              <a:t>Qingkai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Zeng,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Meng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Jiang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FD1C10-64E7-3F48-A92E-F7CD42757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857FD-F246-AB4E-8959-42E5DDA62A6C}"/>
              </a:ext>
            </a:extLst>
          </p:cNvPr>
          <p:cNvSpPr/>
          <p:nvPr/>
        </p:nvSpPr>
        <p:spPr>
          <a:xfrm>
            <a:off x="304800" y="2476500"/>
            <a:ext cx="8572500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40A030-8168-7349-A526-0785C9BB8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1" y="1192924"/>
            <a:ext cx="364068" cy="365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2A896E-8BE8-BF4D-92B9-58AD5DE00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1" y="2552700"/>
            <a:ext cx="364068" cy="365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5B5288-3E0B-2E46-850D-E7136379C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1" y="3912476"/>
            <a:ext cx="364068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87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1C414B-B6E3-8343-997A-AE716687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CFCDD5-4439-3F4D-9A64-085F93677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Taming</a:t>
            </a:r>
            <a:r>
              <a:rPr lang="zh-CN" altLang="en-US" sz="3200" dirty="0"/>
              <a:t> </a:t>
            </a:r>
            <a:r>
              <a:rPr lang="en-US" altLang="zh-CN" sz="3200" dirty="0"/>
              <a:t>Sciences</a:t>
            </a:r>
            <a:r>
              <a:rPr lang="zh-CN" altLang="en-US" sz="3200" dirty="0"/>
              <a:t> </a:t>
            </a:r>
            <a:r>
              <a:rPr lang="en-US" altLang="zh-CN" sz="3200" dirty="0"/>
              <a:t>with</a:t>
            </a:r>
            <a:r>
              <a:rPr lang="zh-CN" altLang="en-US" sz="3200" dirty="0"/>
              <a:t> </a:t>
            </a:r>
            <a:r>
              <a:rPr lang="en-US" altLang="zh-CN" sz="3200" dirty="0"/>
              <a:t>AI</a:t>
            </a:r>
            <a:endParaRPr lang="en-US" sz="32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FE34B23-1F71-AE42-97EB-D29E780BBA3D}"/>
              </a:ext>
            </a:extLst>
          </p:cNvPr>
          <p:cNvSpPr>
            <a:spLocks/>
          </p:cNvSpPr>
          <p:nvPr/>
        </p:nvSpPr>
        <p:spPr>
          <a:xfrm>
            <a:off x="2885473" y="3628532"/>
            <a:ext cx="637825" cy="3657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35235E1-6164-3E41-BC85-78A9ACF09525}"/>
              </a:ext>
            </a:extLst>
          </p:cNvPr>
          <p:cNvSpPr>
            <a:spLocks/>
          </p:cNvSpPr>
          <p:nvPr/>
        </p:nvSpPr>
        <p:spPr>
          <a:xfrm rot="1830918">
            <a:off x="5963557" y="2073025"/>
            <a:ext cx="731520" cy="3657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C2DC76B-B44E-7648-9016-F7A0AB2CF34A}"/>
              </a:ext>
            </a:extLst>
          </p:cNvPr>
          <p:cNvSpPr>
            <a:spLocks/>
          </p:cNvSpPr>
          <p:nvPr/>
        </p:nvSpPr>
        <p:spPr>
          <a:xfrm rot="19674511">
            <a:off x="5933933" y="3397794"/>
            <a:ext cx="731520" cy="3657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CF44B31D-CEF7-A844-9428-F43BB865948F}"/>
              </a:ext>
            </a:extLst>
          </p:cNvPr>
          <p:cNvSpPr>
            <a:spLocks/>
          </p:cNvSpPr>
          <p:nvPr/>
        </p:nvSpPr>
        <p:spPr>
          <a:xfrm>
            <a:off x="181306" y="2683557"/>
            <a:ext cx="585610" cy="641866"/>
          </a:xfrm>
          <a:prstGeom prst="ca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D7FACE-ADCE-4247-8DBE-BC26B6203686}"/>
              </a:ext>
            </a:extLst>
          </p:cNvPr>
          <p:cNvSpPr/>
          <p:nvPr/>
        </p:nvSpPr>
        <p:spPr>
          <a:xfrm>
            <a:off x="133793" y="2365303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Data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CA6985-1884-864E-B790-EB29B1C1C6B4}"/>
              </a:ext>
            </a:extLst>
          </p:cNvPr>
          <p:cNvCxnSpPr/>
          <p:nvPr/>
        </p:nvCxnSpPr>
        <p:spPr>
          <a:xfrm flipV="1">
            <a:off x="807817" y="2519489"/>
            <a:ext cx="294256" cy="19285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EEEB18-A7FF-5743-A04D-261809FAAD52}"/>
              </a:ext>
            </a:extLst>
          </p:cNvPr>
          <p:cNvCxnSpPr>
            <a:cxnSpLocks/>
          </p:cNvCxnSpPr>
          <p:nvPr/>
        </p:nvCxnSpPr>
        <p:spPr>
          <a:xfrm>
            <a:off x="814113" y="3219545"/>
            <a:ext cx="287960" cy="19313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F590FA0-E5D9-454A-8519-6E230D92E174}"/>
              </a:ext>
            </a:extLst>
          </p:cNvPr>
          <p:cNvSpPr/>
          <p:nvPr/>
        </p:nvSpPr>
        <p:spPr>
          <a:xfrm>
            <a:off x="2866283" y="338046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ML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E22B313-FBDD-F74C-8EC6-E5BFDD7D9A8A}"/>
              </a:ext>
            </a:extLst>
          </p:cNvPr>
          <p:cNvSpPr/>
          <p:nvPr/>
        </p:nvSpPr>
        <p:spPr>
          <a:xfrm>
            <a:off x="1198889" y="1551078"/>
            <a:ext cx="4702628" cy="1327282"/>
          </a:xfrm>
          <a:prstGeom prst="roundRect">
            <a:avLst>
              <a:gd name="adj" fmla="val 7121"/>
            </a:avLst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E1D9C32-1B35-F54E-8BF7-0D80DD03C9FA}"/>
              </a:ext>
            </a:extLst>
          </p:cNvPr>
          <p:cNvSpPr/>
          <p:nvPr/>
        </p:nvSpPr>
        <p:spPr>
          <a:xfrm>
            <a:off x="1383533" y="1721420"/>
            <a:ext cx="689731" cy="22617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author</a:t>
            </a:r>
            <a:r>
              <a:rPr lang="en-US" altLang="zh-CN" sz="1200" baseline="30000" dirty="0"/>
              <a:t>1</a:t>
            </a:r>
            <a:endParaRPr lang="en-US" sz="1200" baseline="30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1A92AC-9C06-D247-B3B8-15D7E988FB03}"/>
              </a:ext>
            </a:extLst>
          </p:cNvPr>
          <p:cNvSpPr/>
          <p:nvPr/>
        </p:nvSpPr>
        <p:spPr>
          <a:xfrm>
            <a:off x="2137440" y="1721420"/>
            <a:ext cx="689731" cy="22617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author</a:t>
            </a:r>
            <a:r>
              <a:rPr lang="en-US" altLang="zh-CN" sz="1200" baseline="30000" dirty="0"/>
              <a:t>2</a:t>
            </a:r>
            <a:endParaRPr lang="en-US" sz="1200" baseline="30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A15195-0699-9945-A25F-F41E28B7C5FE}"/>
              </a:ext>
            </a:extLst>
          </p:cNvPr>
          <p:cNvSpPr/>
          <p:nvPr/>
        </p:nvSpPr>
        <p:spPr>
          <a:xfrm>
            <a:off x="2852772" y="1587672"/>
            <a:ext cx="415498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A476C4D-4C1C-EE4A-AC0B-D57CCCA6DE4A}"/>
              </a:ext>
            </a:extLst>
          </p:cNvPr>
          <p:cNvSpPr/>
          <p:nvPr/>
        </p:nvSpPr>
        <p:spPr>
          <a:xfrm>
            <a:off x="1319943" y="1668881"/>
            <a:ext cx="1897774" cy="331255"/>
          </a:xfrm>
          <a:prstGeom prst="roundRect">
            <a:avLst>
              <a:gd name="adj" fmla="val 4184"/>
            </a:avLst>
          </a:prstGeom>
          <a:noFill/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F130E7-06F2-CB4A-9D6C-F418ABCD120C}"/>
              </a:ext>
            </a:extLst>
          </p:cNvPr>
          <p:cNvSpPr/>
          <p:nvPr/>
        </p:nvSpPr>
        <p:spPr>
          <a:xfrm>
            <a:off x="3432179" y="1721420"/>
            <a:ext cx="906728" cy="2355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keyword</a:t>
            </a:r>
            <a:r>
              <a:rPr lang="en-US" altLang="zh-CN" sz="1200" baseline="30000" dirty="0"/>
              <a:t>1</a:t>
            </a:r>
            <a:endParaRPr lang="en-US" sz="1200" baseline="300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80DF5D7-6613-BA43-9E45-0F4A89245236}"/>
              </a:ext>
            </a:extLst>
          </p:cNvPr>
          <p:cNvSpPr/>
          <p:nvPr/>
        </p:nvSpPr>
        <p:spPr>
          <a:xfrm>
            <a:off x="5307565" y="1587672"/>
            <a:ext cx="415498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A75014C-D3DB-BB42-8F90-AD3EF7EBD0A7}"/>
              </a:ext>
            </a:extLst>
          </p:cNvPr>
          <p:cNvSpPr/>
          <p:nvPr/>
        </p:nvSpPr>
        <p:spPr>
          <a:xfrm>
            <a:off x="3368589" y="1668881"/>
            <a:ext cx="2354474" cy="331255"/>
          </a:xfrm>
          <a:prstGeom prst="roundRect">
            <a:avLst>
              <a:gd name="adj" fmla="val 4184"/>
            </a:avLst>
          </a:prstGeom>
          <a:noFill/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9FC353F-FD63-224A-8F1C-BED97E78ED31}"/>
              </a:ext>
            </a:extLst>
          </p:cNvPr>
          <p:cNvSpPr/>
          <p:nvPr/>
        </p:nvSpPr>
        <p:spPr>
          <a:xfrm>
            <a:off x="4406955" y="1721420"/>
            <a:ext cx="906728" cy="2355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keyword</a:t>
            </a:r>
            <a:r>
              <a:rPr lang="en-US" altLang="zh-CN" sz="1200" baseline="30000" dirty="0"/>
              <a:t>2</a:t>
            </a:r>
            <a:endParaRPr lang="en-US" sz="1200" baseline="300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7F983F-4BDB-4C45-9EE8-0BD1DC5EAE70}"/>
              </a:ext>
            </a:extLst>
          </p:cNvPr>
          <p:cNvSpPr/>
          <p:nvPr/>
        </p:nvSpPr>
        <p:spPr>
          <a:xfrm>
            <a:off x="2573906" y="2034078"/>
            <a:ext cx="689731" cy="1873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venue</a:t>
            </a:r>
            <a:endParaRPr lang="en-US" sz="1200" baseline="30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018E400-2A6C-514F-AD18-B1718FBB3762}"/>
              </a:ext>
            </a:extLst>
          </p:cNvPr>
          <p:cNvSpPr/>
          <p:nvPr/>
        </p:nvSpPr>
        <p:spPr>
          <a:xfrm>
            <a:off x="2573907" y="2230799"/>
            <a:ext cx="689731" cy="1626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year</a:t>
            </a:r>
            <a:endParaRPr lang="en-US" sz="1200" baseline="300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891BE7A-35DE-2A4F-86ED-5081B546C5AC}"/>
              </a:ext>
            </a:extLst>
          </p:cNvPr>
          <p:cNvSpPr/>
          <p:nvPr/>
        </p:nvSpPr>
        <p:spPr>
          <a:xfrm>
            <a:off x="3432179" y="2111476"/>
            <a:ext cx="906728" cy="2355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reference</a:t>
            </a:r>
            <a:r>
              <a:rPr lang="en-US" altLang="zh-CN" sz="1200" baseline="30000" dirty="0"/>
              <a:t>1</a:t>
            </a:r>
            <a:endParaRPr lang="en-US" sz="1200" baseline="30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B0569C2-801F-854F-AA7B-AB246880AB46}"/>
              </a:ext>
            </a:extLst>
          </p:cNvPr>
          <p:cNvSpPr/>
          <p:nvPr/>
        </p:nvSpPr>
        <p:spPr>
          <a:xfrm>
            <a:off x="5307565" y="1977728"/>
            <a:ext cx="415498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0D1B88F-5171-7640-9716-D310891E86F4}"/>
              </a:ext>
            </a:extLst>
          </p:cNvPr>
          <p:cNvSpPr/>
          <p:nvPr/>
        </p:nvSpPr>
        <p:spPr>
          <a:xfrm>
            <a:off x="3368589" y="2058937"/>
            <a:ext cx="2354474" cy="331255"/>
          </a:xfrm>
          <a:prstGeom prst="roundRect">
            <a:avLst>
              <a:gd name="adj" fmla="val 4184"/>
            </a:avLst>
          </a:prstGeom>
          <a:noFill/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842FBF0-DC61-5746-88D3-F8ADF9619DA1}"/>
              </a:ext>
            </a:extLst>
          </p:cNvPr>
          <p:cNvSpPr/>
          <p:nvPr/>
        </p:nvSpPr>
        <p:spPr>
          <a:xfrm>
            <a:off x="4406955" y="2111476"/>
            <a:ext cx="906728" cy="2355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reference</a:t>
            </a:r>
            <a:r>
              <a:rPr lang="en-US" altLang="zh-CN" sz="1200" baseline="30000" dirty="0"/>
              <a:t>2</a:t>
            </a:r>
            <a:endParaRPr lang="en-US" sz="1200" baseline="30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2A8B50-E425-B249-8B62-D087298CB8E8}"/>
              </a:ext>
            </a:extLst>
          </p:cNvPr>
          <p:cNvSpPr/>
          <p:nvPr/>
        </p:nvSpPr>
        <p:spPr>
          <a:xfrm>
            <a:off x="1374779" y="2111152"/>
            <a:ext cx="929745" cy="2231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affiliation</a:t>
            </a:r>
            <a:r>
              <a:rPr lang="en-US" altLang="zh-CN" sz="1200" baseline="30000" dirty="0"/>
              <a:t>1</a:t>
            </a:r>
            <a:endParaRPr lang="en-US" sz="1200" baseline="300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7BA40A8-91D8-6443-A4FD-355F50A3784C}"/>
              </a:ext>
            </a:extLst>
          </p:cNvPr>
          <p:cNvSpPr/>
          <p:nvPr/>
        </p:nvSpPr>
        <p:spPr>
          <a:xfrm>
            <a:off x="2237321" y="1964963"/>
            <a:ext cx="415498" cy="369332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DF5A7-C4B1-D64D-86C0-F00B93CAD0BB}"/>
              </a:ext>
            </a:extLst>
          </p:cNvPr>
          <p:cNvSpPr/>
          <p:nvPr/>
        </p:nvSpPr>
        <p:spPr>
          <a:xfrm>
            <a:off x="1311189" y="2058613"/>
            <a:ext cx="1240563" cy="331255"/>
          </a:xfrm>
          <a:prstGeom prst="roundRect">
            <a:avLst>
              <a:gd name="adj" fmla="val 4184"/>
            </a:avLst>
          </a:prstGeom>
          <a:noFill/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EA53BF1-8DE8-B24F-AE09-C1933AEECDA6}"/>
              </a:ext>
            </a:extLst>
          </p:cNvPr>
          <p:cNvCxnSpPr>
            <a:cxnSpLocks/>
          </p:cNvCxnSpPr>
          <p:nvPr/>
        </p:nvCxnSpPr>
        <p:spPr>
          <a:xfrm>
            <a:off x="1584625" y="1947598"/>
            <a:ext cx="76200" cy="16355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3D4D364-D5A6-EC49-8174-2940ACCFA0BC}"/>
              </a:ext>
            </a:extLst>
          </p:cNvPr>
          <p:cNvCxnSpPr>
            <a:cxnSpLocks/>
          </p:cNvCxnSpPr>
          <p:nvPr/>
        </p:nvCxnSpPr>
        <p:spPr>
          <a:xfrm flipH="1">
            <a:off x="2098646" y="1957004"/>
            <a:ext cx="156320" cy="1541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48674592-AC34-064D-9064-0D321906D78E}"/>
              </a:ext>
            </a:extLst>
          </p:cNvPr>
          <p:cNvSpPr/>
          <p:nvPr/>
        </p:nvSpPr>
        <p:spPr>
          <a:xfrm>
            <a:off x="1208491" y="1279824"/>
            <a:ext cx="2662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Publication/Funding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</a:rPr>
              <a:t>application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9D19C9C-211B-E546-BF6B-EC4750230A88}"/>
              </a:ext>
            </a:extLst>
          </p:cNvPr>
          <p:cNvSpPr/>
          <p:nvPr/>
        </p:nvSpPr>
        <p:spPr>
          <a:xfrm>
            <a:off x="1160367" y="4496394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12060"/>
                </a:solidFill>
              </a:rPr>
              <a:t>Scientific</a:t>
            </a:r>
            <a:r>
              <a:rPr lang="zh-CN" altLang="en-US" sz="1400" dirty="0">
                <a:solidFill>
                  <a:srgbClr val="012060"/>
                </a:solidFill>
              </a:rPr>
              <a:t> </a:t>
            </a:r>
            <a:r>
              <a:rPr lang="en-US" altLang="zh-CN" sz="1400" dirty="0">
                <a:solidFill>
                  <a:srgbClr val="012060"/>
                </a:solidFill>
              </a:rPr>
              <a:t>literature</a:t>
            </a:r>
            <a:endParaRPr lang="en-US" sz="1400" dirty="0">
              <a:solidFill>
                <a:srgbClr val="01206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B49B49F-F35C-2941-8914-6ACE728FEC14}"/>
              </a:ext>
            </a:extLst>
          </p:cNvPr>
          <p:cNvSpPr/>
          <p:nvPr/>
        </p:nvSpPr>
        <p:spPr>
          <a:xfrm>
            <a:off x="3641625" y="4496394"/>
            <a:ext cx="23150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12060"/>
                </a:solidFill>
              </a:rPr>
              <a:t>Scientific</a:t>
            </a:r>
            <a:r>
              <a:rPr lang="zh-CN" altLang="en-US" sz="1400" dirty="0">
                <a:solidFill>
                  <a:srgbClr val="012060"/>
                </a:solidFill>
              </a:rPr>
              <a:t> </a:t>
            </a:r>
            <a:r>
              <a:rPr lang="en-US" altLang="zh-CN" sz="1400" dirty="0">
                <a:solidFill>
                  <a:srgbClr val="012060"/>
                </a:solidFill>
              </a:rPr>
              <a:t>knowledge</a:t>
            </a:r>
            <a:r>
              <a:rPr lang="zh-CN" altLang="en-US" sz="1400" dirty="0">
                <a:solidFill>
                  <a:srgbClr val="012060"/>
                </a:solidFill>
              </a:rPr>
              <a:t> </a:t>
            </a:r>
            <a:r>
              <a:rPr lang="en-US" altLang="zh-CN" sz="1400" dirty="0">
                <a:solidFill>
                  <a:srgbClr val="012060"/>
                </a:solidFill>
              </a:rPr>
              <a:t>graph</a:t>
            </a:r>
          </a:p>
          <a:p>
            <a:r>
              <a:rPr lang="en-US" sz="1400" dirty="0">
                <a:hlinkClick r:id="rId2"/>
              </a:rPr>
              <a:t>http://biokgs.com/</a:t>
            </a:r>
            <a:endParaRPr lang="en-US" sz="1400" dirty="0">
              <a:solidFill>
                <a:srgbClr val="012060"/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9598829D-858A-8F4F-B2D2-BAFF09401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367" y="3009595"/>
            <a:ext cx="1625600" cy="14986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B7BACFBC-2988-0C4D-AE8F-989D7BA64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512" y="3152044"/>
            <a:ext cx="2336800" cy="129540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42FF0E64-AB41-9D4B-9AC0-270CC51606B6}"/>
              </a:ext>
            </a:extLst>
          </p:cNvPr>
          <p:cNvSpPr/>
          <p:nvPr/>
        </p:nvSpPr>
        <p:spPr>
          <a:xfrm>
            <a:off x="1372846" y="2513713"/>
            <a:ext cx="1699089" cy="2343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author</a:t>
            </a:r>
            <a:r>
              <a:rPr lang="zh-CN" altLang="en-US" sz="1200" dirty="0"/>
              <a:t> </a:t>
            </a:r>
            <a:r>
              <a:rPr lang="en-US" altLang="zh-CN" sz="1200" dirty="0">
                <a:sym typeface="Wingdings" pitchFamily="2" charset="2"/>
              </a:rPr>
              <a:t>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investigator</a:t>
            </a:r>
            <a:endParaRPr lang="en-US" sz="1200" baseline="300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8B4FD0F-424F-E943-BCDB-7B3CF883BBF9}"/>
              </a:ext>
            </a:extLst>
          </p:cNvPr>
          <p:cNvSpPr/>
          <p:nvPr/>
        </p:nvSpPr>
        <p:spPr>
          <a:xfrm>
            <a:off x="3138271" y="2513713"/>
            <a:ext cx="1403053" cy="2343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venue</a:t>
            </a:r>
            <a:r>
              <a:rPr lang="zh-CN" altLang="en-US" sz="1200" dirty="0"/>
              <a:t> </a:t>
            </a:r>
            <a:r>
              <a:rPr lang="en-US" altLang="zh-CN" sz="1200" dirty="0">
                <a:sym typeface="Wingdings" pitchFamily="2" charset="2"/>
              </a:rPr>
              <a:t>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program</a:t>
            </a:r>
            <a:endParaRPr lang="en-US" sz="1200" baseline="30000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EC80674-C0B8-DD4B-9E87-FE78C097AB60}"/>
              </a:ext>
            </a:extLst>
          </p:cNvPr>
          <p:cNvSpPr/>
          <p:nvPr/>
        </p:nvSpPr>
        <p:spPr>
          <a:xfrm>
            <a:off x="4663215" y="2513713"/>
            <a:ext cx="970385" cy="2343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+</a:t>
            </a:r>
            <a:r>
              <a:rPr lang="zh-CN" altLang="en-US" sz="1200" dirty="0"/>
              <a:t> </a:t>
            </a:r>
            <a:r>
              <a:rPr lang="en-US" altLang="zh-CN" sz="1200" dirty="0"/>
              <a:t>amount$</a:t>
            </a:r>
            <a:endParaRPr lang="en-US" sz="1200" baseline="30000" dirty="0"/>
          </a:p>
        </p:txBody>
      </p:sp>
      <p:sp>
        <p:nvSpPr>
          <p:cNvPr id="103" name="Bevel 102">
            <a:extLst>
              <a:ext uri="{FF2B5EF4-FFF2-40B4-BE49-F238E27FC236}">
                <a16:creationId xmlns:a16="http://schemas.microsoft.com/office/drawing/2014/main" id="{048425FD-0A48-5E47-A2A9-4B617BB5CD58}"/>
              </a:ext>
            </a:extLst>
          </p:cNvPr>
          <p:cNvSpPr>
            <a:spLocks/>
          </p:cNvSpPr>
          <p:nvPr/>
        </p:nvSpPr>
        <p:spPr>
          <a:xfrm>
            <a:off x="6706725" y="1715553"/>
            <a:ext cx="2322424" cy="457200"/>
          </a:xfrm>
          <a:prstGeom prst="bevel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Team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effectiveness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4" name="Bevel 103">
            <a:extLst>
              <a:ext uri="{FF2B5EF4-FFF2-40B4-BE49-F238E27FC236}">
                <a16:creationId xmlns:a16="http://schemas.microsoft.com/office/drawing/2014/main" id="{56E1893A-0D99-4442-8359-218583166754}"/>
              </a:ext>
            </a:extLst>
          </p:cNvPr>
          <p:cNvSpPr>
            <a:spLocks/>
          </p:cNvSpPr>
          <p:nvPr/>
        </p:nvSpPr>
        <p:spPr>
          <a:xfrm>
            <a:off x="6698353" y="2244886"/>
            <a:ext cx="2322424" cy="457200"/>
          </a:xfrm>
          <a:prstGeom prst="bevel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Project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outcomes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6" name="Bevel 105">
            <a:extLst>
              <a:ext uri="{FF2B5EF4-FFF2-40B4-BE49-F238E27FC236}">
                <a16:creationId xmlns:a16="http://schemas.microsoft.com/office/drawing/2014/main" id="{904CF8B9-2AD8-6A41-8648-0F4CB47488ED}"/>
              </a:ext>
            </a:extLst>
          </p:cNvPr>
          <p:cNvSpPr>
            <a:spLocks/>
          </p:cNvSpPr>
          <p:nvPr/>
        </p:nvSpPr>
        <p:spPr>
          <a:xfrm>
            <a:off x="6692108" y="2774219"/>
            <a:ext cx="2322424" cy="457200"/>
          </a:xfrm>
          <a:prstGeom prst="bevel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Knowledge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discovery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9" name="Bevel 108">
            <a:extLst>
              <a:ext uri="{FF2B5EF4-FFF2-40B4-BE49-F238E27FC236}">
                <a16:creationId xmlns:a16="http://schemas.microsoft.com/office/drawing/2014/main" id="{461A1079-E9EE-6847-B9FC-601EC17FDCE4}"/>
              </a:ext>
            </a:extLst>
          </p:cNvPr>
          <p:cNvSpPr>
            <a:spLocks/>
          </p:cNvSpPr>
          <p:nvPr/>
        </p:nvSpPr>
        <p:spPr>
          <a:xfrm>
            <a:off x="6692108" y="3303552"/>
            <a:ext cx="2322424" cy="457200"/>
          </a:xfrm>
          <a:prstGeom prst="bevel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Hypothesis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generation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0" name="Bevel 109">
            <a:extLst>
              <a:ext uri="{FF2B5EF4-FFF2-40B4-BE49-F238E27FC236}">
                <a16:creationId xmlns:a16="http://schemas.microsoft.com/office/drawing/2014/main" id="{8B485B27-0C30-5D49-B97A-28C9D8599199}"/>
              </a:ext>
            </a:extLst>
          </p:cNvPr>
          <p:cNvSpPr>
            <a:spLocks/>
          </p:cNvSpPr>
          <p:nvPr/>
        </p:nvSpPr>
        <p:spPr>
          <a:xfrm>
            <a:off x="6692107" y="3831618"/>
            <a:ext cx="2322424" cy="457200"/>
          </a:xfrm>
          <a:prstGeom prst="bevel">
            <a:avLst/>
          </a:pr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>
                  <a:lumMod val="7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Hypothesis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validation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C5E8A4-C6F9-F747-9C62-5418EE4A8B3B}"/>
              </a:ext>
            </a:extLst>
          </p:cNvPr>
          <p:cNvSpPr/>
          <p:nvPr/>
        </p:nvSpPr>
        <p:spPr>
          <a:xfrm>
            <a:off x="1149270" y="2946578"/>
            <a:ext cx="4807412" cy="2501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CF969F-39B7-EC40-8E4D-3C0C9D607C13}"/>
              </a:ext>
            </a:extLst>
          </p:cNvPr>
          <p:cNvSpPr/>
          <p:nvPr/>
        </p:nvSpPr>
        <p:spPr>
          <a:xfrm>
            <a:off x="1175842" y="5019614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Unstructured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0AB6918-04FC-844B-9FF3-AA6B36E46416}"/>
              </a:ext>
            </a:extLst>
          </p:cNvPr>
          <p:cNvSpPr/>
          <p:nvPr/>
        </p:nvSpPr>
        <p:spPr>
          <a:xfrm>
            <a:off x="4096382" y="5013909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Structured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744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5E2129-6196-7C4C-A105-6328259ED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3B0559-1733-EC46-88CA-7DF879D46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KGs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Domain:</a:t>
            </a:r>
            <a:r>
              <a:rPr lang="zh-CN" altLang="en-US" dirty="0"/>
              <a:t> </a:t>
            </a:r>
            <a:r>
              <a:rPr lang="en-US" altLang="zh-CN" dirty="0"/>
              <a:t>IE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770CAF-474E-9540-BF72-739856A252BC}"/>
              </a:ext>
            </a:extLst>
          </p:cNvPr>
          <p:cNvSpPr/>
          <p:nvPr/>
        </p:nvSpPr>
        <p:spPr>
          <a:xfrm>
            <a:off x="1142215" y="1257300"/>
            <a:ext cx="68595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</a:rPr>
              <a:t>Given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i="1" dirty="0">
                <a:solidFill>
                  <a:schemeClr val="tx1"/>
                </a:solidFill>
              </a:rPr>
              <a:t>“</a:t>
            </a:r>
            <a:r>
              <a:rPr lang="en-US" altLang="zh-CN" sz="2000" i="1" dirty="0">
                <a:solidFill>
                  <a:srgbClr val="7030A0"/>
                </a:solidFill>
              </a:rPr>
              <a:t>LeBron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James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is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returning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to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Miami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Heat…”</a:t>
            </a:r>
          </a:p>
          <a:p>
            <a:r>
              <a:rPr lang="en-US" altLang="zh-CN" sz="2000" dirty="0"/>
              <a:t>Find</a:t>
            </a:r>
            <a:r>
              <a:rPr lang="zh-CN" altLang="en-US" sz="2000" dirty="0"/>
              <a:t> </a:t>
            </a:r>
            <a:r>
              <a:rPr lang="en-US" altLang="zh-CN" sz="2000" u="sng" dirty="0">
                <a:solidFill>
                  <a:srgbClr val="0070C0"/>
                </a:solidFill>
              </a:rPr>
              <a:t>fact</a:t>
            </a:r>
            <a:r>
              <a:rPr lang="zh-CN" altLang="en-US" sz="2000" u="sng" dirty="0">
                <a:solidFill>
                  <a:srgbClr val="0070C0"/>
                </a:solidFill>
              </a:rPr>
              <a:t> </a:t>
            </a:r>
            <a:r>
              <a:rPr lang="en-US" altLang="zh-CN" sz="2000" u="sng" dirty="0">
                <a:solidFill>
                  <a:srgbClr val="0070C0"/>
                </a:solidFill>
              </a:rPr>
              <a:t>tuple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00B050"/>
                </a:solidFill>
              </a:rPr>
              <a:t>LeBron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James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</a:rPr>
              <a:t>is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</a:rPr>
              <a:t>returning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Miami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Heat</a:t>
            </a:r>
            <a:r>
              <a:rPr lang="en-US" altLang="zh-CN" sz="2000" dirty="0"/>
              <a:t>)</a:t>
            </a:r>
            <a:endParaRPr lang="en-US" sz="2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C53451D-FBBA-EF42-866C-8A7667971D14}"/>
              </a:ext>
            </a:extLst>
          </p:cNvPr>
          <p:cNvSpPr/>
          <p:nvPr/>
        </p:nvSpPr>
        <p:spPr>
          <a:xfrm>
            <a:off x="1295400" y="3162300"/>
            <a:ext cx="1981985" cy="914400"/>
          </a:xfrm>
          <a:prstGeom prst="ellipse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19050">
            <a:solidFill>
              <a:srgbClr val="02D4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00B050"/>
                </a:solidFill>
              </a:rPr>
              <a:t>LeBron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James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DAC3CD-99FC-7B40-A698-DA93168D8E5D}"/>
              </a:ext>
            </a:extLst>
          </p:cNvPr>
          <p:cNvSpPr/>
          <p:nvPr/>
        </p:nvSpPr>
        <p:spPr>
          <a:xfrm>
            <a:off x="5867400" y="3162300"/>
            <a:ext cx="1981985" cy="914400"/>
          </a:xfrm>
          <a:prstGeom prst="ellipse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19050">
            <a:solidFill>
              <a:srgbClr val="02D4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00B050"/>
                </a:solidFill>
              </a:rPr>
              <a:t>Miami</a:t>
            </a:r>
            <a:br>
              <a:rPr lang="en-US" altLang="zh-CN" sz="2000" dirty="0">
                <a:solidFill>
                  <a:srgbClr val="00B050"/>
                </a:solidFill>
              </a:rPr>
            </a:br>
            <a:r>
              <a:rPr lang="en-US" altLang="zh-CN" sz="2000" dirty="0">
                <a:solidFill>
                  <a:srgbClr val="00B050"/>
                </a:solidFill>
              </a:rPr>
              <a:t>Heat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7E3A63-56FB-544E-B733-71F11419CB76}"/>
              </a:ext>
            </a:extLst>
          </p:cNvPr>
          <p:cNvSpPr/>
          <p:nvPr/>
        </p:nvSpPr>
        <p:spPr>
          <a:xfrm>
            <a:off x="2886551" y="4560584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/>
              <a:t>Named</a:t>
            </a:r>
            <a:r>
              <a:rPr lang="zh-CN" altLang="en-US" i="1" dirty="0"/>
              <a:t> </a:t>
            </a:r>
            <a:r>
              <a:rPr lang="en-US" altLang="zh-CN" i="1" dirty="0"/>
              <a:t>entities</a:t>
            </a:r>
            <a:endParaRPr lang="en-US" i="1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DC4A6D-1C67-B44B-906E-FF8A6C77013C}"/>
              </a:ext>
            </a:extLst>
          </p:cNvPr>
          <p:cNvCxnSpPr/>
          <p:nvPr/>
        </p:nvCxnSpPr>
        <p:spPr>
          <a:xfrm>
            <a:off x="2886551" y="4076700"/>
            <a:ext cx="390834" cy="48388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05B473-F316-E849-9F13-C08F17C53025}"/>
              </a:ext>
            </a:extLst>
          </p:cNvPr>
          <p:cNvCxnSpPr>
            <a:cxnSpLocks/>
          </p:cNvCxnSpPr>
          <p:nvPr/>
        </p:nvCxnSpPr>
        <p:spPr>
          <a:xfrm flipH="1">
            <a:off x="4419600" y="3928110"/>
            <a:ext cx="1524002" cy="63247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A2C4892C-88CA-7141-A0F1-225C40B66A3F}"/>
              </a:ext>
            </a:extLst>
          </p:cNvPr>
          <p:cNvCxnSpPr>
            <a:cxnSpLocks/>
            <a:stCxn id="15" idx="7"/>
            <a:endCxn id="16" idx="1"/>
          </p:cNvCxnSpPr>
          <p:nvPr/>
        </p:nvCxnSpPr>
        <p:spPr>
          <a:xfrm rot="5400000" flipH="1" flipV="1">
            <a:off x="4572392" y="1710949"/>
            <a:ext cx="12700" cy="3170525"/>
          </a:xfrm>
          <a:prstGeom prst="curvedConnector3">
            <a:avLst>
              <a:gd name="adj1" fmla="val 2854417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05967AE3-CA61-FF47-B9C4-97E5A7B0BD56}"/>
              </a:ext>
            </a:extLst>
          </p:cNvPr>
          <p:cNvSpPr/>
          <p:nvPr/>
        </p:nvSpPr>
        <p:spPr>
          <a:xfrm>
            <a:off x="3962400" y="2551197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is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returning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526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08CF39-FD7E-BB46-A3D2-E0B2CB66C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5A0E9A-6466-F14F-A559-71C37D63E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Science</a:t>
            </a:r>
            <a:r>
              <a:rPr lang="zh-CN" altLang="en-US" dirty="0"/>
              <a:t> </a:t>
            </a:r>
            <a:r>
              <a:rPr lang="en-US" altLang="zh-CN" dirty="0"/>
              <a:t>IE:</a:t>
            </a:r>
            <a:r>
              <a:rPr lang="zh-CN" altLang="en-US" dirty="0"/>
              <a:t> </a:t>
            </a:r>
            <a:r>
              <a:rPr lang="en-US" altLang="zh-CN" dirty="0"/>
              <a:t>Conditional</a:t>
            </a:r>
            <a:r>
              <a:rPr lang="zh-CN" altLang="en-US" dirty="0"/>
              <a:t> </a:t>
            </a:r>
            <a:r>
              <a:rPr lang="en-US" altLang="zh-CN" dirty="0"/>
              <a:t>Statements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896054-1432-1F4D-B1D2-FC28C3E8F4BC}"/>
              </a:ext>
            </a:extLst>
          </p:cNvPr>
          <p:cNvSpPr/>
          <p:nvPr/>
        </p:nvSpPr>
        <p:spPr>
          <a:xfrm>
            <a:off x="439712" y="1257300"/>
            <a:ext cx="814881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/>
              <a:t>“</a:t>
            </a:r>
            <a:r>
              <a:rPr lang="en-US" altLang="zh-CN" sz="2000" i="1" dirty="0">
                <a:solidFill>
                  <a:srgbClr val="7030A0"/>
                </a:solidFill>
              </a:rPr>
              <a:t>We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showed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that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extracellular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acidic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pH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reduces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the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activity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of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TRPV5/V6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channels,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whereas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alkaline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pH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increases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the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activity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of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TRPV5/V6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channels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in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 err="1">
                <a:solidFill>
                  <a:srgbClr val="7030A0"/>
                </a:solidFill>
              </a:rPr>
              <a:t>Jurkat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T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cells.</a:t>
            </a:r>
            <a:r>
              <a:rPr lang="en-US" altLang="zh-CN" sz="2000" dirty="0"/>
              <a:t>”</a:t>
            </a:r>
          </a:p>
          <a:p>
            <a:pPr algn="l"/>
            <a:endParaRPr lang="en-US" dirty="0"/>
          </a:p>
          <a:p>
            <a:pPr algn="l"/>
            <a:r>
              <a:rPr lang="en-US" altLang="zh-CN" dirty="0">
                <a:solidFill>
                  <a:srgbClr val="0070C0"/>
                </a:solidFill>
              </a:rPr>
              <a:t>Fact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tuple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B050"/>
                </a:solidFill>
              </a:rPr>
              <a:t>extracellular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acidic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pH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reduces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{</a:t>
            </a:r>
            <a:r>
              <a:rPr lang="en-US" altLang="zh-CN" dirty="0">
                <a:solidFill>
                  <a:srgbClr val="00B050"/>
                </a:solidFill>
              </a:rPr>
              <a:t>TRPV5/V6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channels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C00000"/>
                </a:solidFill>
              </a:rPr>
              <a:t>activity</a:t>
            </a:r>
            <a:r>
              <a:rPr lang="en-US" altLang="zh-CN" dirty="0"/>
              <a:t>})</a:t>
            </a:r>
          </a:p>
          <a:p>
            <a:pPr algn="l"/>
            <a:r>
              <a:rPr lang="en-US" altLang="zh-CN" dirty="0">
                <a:solidFill>
                  <a:srgbClr val="0070C0"/>
                </a:solidFill>
              </a:rPr>
              <a:t>Fact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tuple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B050"/>
                </a:solidFill>
              </a:rPr>
              <a:t>alkaline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pH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increases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{</a:t>
            </a:r>
            <a:r>
              <a:rPr lang="en-US" altLang="zh-CN" dirty="0">
                <a:solidFill>
                  <a:srgbClr val="00B050"/>
                </a:solidFill>
              </a:rPr>
              <a:t>TRPV5/V6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channels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C00000"/>
                </a:solidFill>
              </a:rPr>
              <a:t>activity</a:t>
            </a:r>
            <a:r>
              <a:rPr lang="en-US" altLang="zh-CN" dirty="0"/>
              <a:t>})</a:t>
            </a:r>
          </a:p>
          <a:p>
            <a:pPr algn="l"/>
            <a:r>
              <a:rPr lang="en-US" altLang="zh-CN" dirty="0">
                <a:solidFill>
                  <a:srgbClr val="0432FF"/>
                </a:solidFill>
              </a:rPr>
              <a:t>Condition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tuple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B050"/>
                </a:solidFill>
              </a:rPr>
              <a:t>TRPV5/V6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channels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>
                <a:solidFill>
                  <a:srgbClr val="00B050"/>
                </a:solidFill>
              </a:rPr>
              <a:t>Jurkat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cells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588CBB-DADD-F34F-8F39-C4265B718420}"/>
              </a:ext>
            </a:extLst>
          </p:cNvPr>
          <p:cNvSpPr/>
          <p:nvPr/>
        </p:nvSpPr>
        <p:spPr>
          <a:xfrm>
            <a:off x="439712" y="3848100"/>
            <a:ext cx="814881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/>
              <a:t>“</a:t>
            </a:r>
            <a:r>
              <a:rPr lang="en-US" altLang="zh-CN" sz="2000" i="1" dirty="0">
                <a:solidFill>
                  <a:srgbClr val="7030A0"/>
                </a:solidFill>
              </a:rPr>
              <a:t>During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T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lymphocyte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activation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as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well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as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production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of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cytokines,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…</a:t>
            </a:r>
            <a:r>
              <a:rPr lang="en-US" altLang="zh-CN" sz="2000" dirty="0"/>
              <a:t>”</a:t>
            </a:r>
          </a:p>
          <a:p>
            <a:pPr algn="l"/>
            <a:endParaRPr lang="en-US" altLang="zh-CN" sz="2000" dirty="0"/>
          </a:p>
          <a:p>
            <a:pPr algn="l"/>
            <a:r>
              <a:rPr lang="en-US" altLang="zh-CN" dirty="0">
                <a:solidFill>
                  <a:srgbClr val="0432FF"/>
                </a:solidFill>
              </a:rPr>
              <a:t>Condition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tuple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(-,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during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{</a:t>
            </a:r>
            <a:r>
              <a:rPr lang="en-US" altLang="zh-CN" dirty="0">
                <a:solidFill>
                  <a:srgbClr val="00B050"/>
                </a:solidFill>
              </a:rPr>
              <a:t>T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lymphocyte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C00000"/>
                </a:solidFill>
              </a:rPr>
              <a:t>activation</a:t>
            </a:r>
            <a:r>
              <a:rPr lang="en-US" altLang="zh-CN" dirty="0"/>
              <a:t>})</a:t>
            </a:r>
          </a:p>
          <a:p>
            <a:pPr algn="l"/>
            <a:r>
              <a:rPr lang="en-US" altLang="zh-CN" dirty="0">
                <a:solidFill>
                  <a:srgbClr val="0432FF"/>
                </a:solidFill>
              </a:rPr>
              <a:t>Condition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tuple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(-,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during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{</a:t>
            </a:r>
            <a:r>
              <a:rPr lang="en-US" altLang="zh-CN" dirty="0">
                <a:solidFill>
                  <a:srgbClr val="00B050"/>
                </a:solidFill>
              </a:rPr>
              <a:t>cytokines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C00000"/>
                </a:solidFill>
              </a:rPr>
              <a:t>production</a:t>
            </a:r>
            <a:r>
              <a:rPr lang="en-US" altLang="zh-CN" dirty="0"/>
              <a:t>})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A33995-70C3-1841-8043-6A4FF6A530A6}"/>
              </a:ext>
            </a:extLst>
          </p:cNvPr>
          <p:cNvCxnSpPr/>
          <p:nvPr/>
        </p:nvCxnSpPr>
        <p:spPr>
          <a:xfrm>
            <a:off x="504873" y="3543300"/>
            <a:ext cx="801848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577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E938A2-26D3-8A47-B12A-969E16262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417F44-602F-D944-A0FF-0D6F75DA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Three-Level</a:t>
            </a:r>
            <a:r>
              <a:rPr lang="zh-CN" altLang="en-US" dirty="0"/>
              <a:t> </a:t>
            </a:r>
            <a:r>
              <a:rPr lang="en-US" altLang="zh-CN" dirty="0"/>
              <a:t>Scientific</a:t>
            </a:r>
            <a:r>
              <a:rPr lang="zh-CN" altLang="en-US" dirty="0"/>
              <a:t> </a:t>
            </a:r>
            <a:r>
              <a:rPr lang="en-US" altLang="zh-CN" dirty="0"/>
              <a:t>KGs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61A2A9-E9F3-C041-936E-FCCBA735E49B}"/>
              </a:ext>
            </a:extLst>
          </p:cNvPr>
          <p:cNvSpPr/>
          <p:nvPr/>
        </p:nvSpPr>
        <p:spPr>
          <a:xfrm>
            <a:off x="552450" y="1181100"/>
            <a:ext cx="8039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Fact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tuple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B050"/>
                </a:solidFill>
              </a:rPr>
              <a:t>extracellular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acidic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pH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reduces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{</a:t>
            </a:r>
            <a:r>
              <a:rPr lang="en-US" altLang="zh-CN" dirty="0">
                <a:solidFill>
                  <a:srgbClr val="00B050"/>
                </a:solidFill>
              </a:rPr>
              <a:t>TRPV5/V6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channels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C00000"/>
                </a:solidFill>
              </a:rPr>
              <a:t>activity</a:t>
            </a:r>
            <a:r>
              <a:rPr lang="en-US" altLang="zh-CN" dirty="0"/>
              <a:t>})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Fact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tuple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B050"/>
                </a:solidFill>
              </a:rPr>
              <a:t>alkaline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pH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increases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{</a:t>
            </a:r>
            <a:r>
              <a:rPr lang="en-US" altLang="zh-CN" dirty="0">
                <a:solidFill>
                  <a:srgbClr val="00B050"/>
                </a:solidFill>
              </a:rPr>
              <a:t>TRPV5/V6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channels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C00000"/>
                </a:solidFill>
              </a:rPr>
              <a:t>activity</a:t>
            </a:r>
            <a:r>
              <a:rPr lang="en-US" altLang="zh-CN" dirty="0"/>
              <a:t>})</a:t>
            </a:r>
          </a:p>
          <a:p>
            <a:r>
              <a:rPr lang="en-US" altLang="zh-CN" dirty="0">
                <a:solidFill>
                  <a:srgbClr val="0432FF"/>
                </a:solidFill>
              </a:rPr>
              <a:t>Condition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tuple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B050"/>
                </a:solidFill>
              </a:rPr>
              <a:t>TRPV5/V6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channels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>
                <a:solidFill>
                  <a:srgbClr val="00B050"/>
                </a:solidFill>
              </a:rPr>
              <a:t>Jurkat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cells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28EFE23-A397-8948-9AEF-B7222D692AC3}"/>
              </a:ext>
            </a:extLst>
          </p:cNvPr>
          <p:cNvSpPr/>
          <p:nvPr/>
        </p:nvSpPr>
        <p:spPr>
          <a:xfrm>
            <a:off x="140191" y="4724400"/>
            <a:ext cx="1809750" cy="614710"/>
          </a:xfrm>
          <a:prstGeom prst="ellipse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19050">
            <a:solidFill>
              <a:srgbClr val="02D4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00B050"/>
                </a:solidFill>
              </a:rPr>
              <a:t>extracellular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acidic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pH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A4BD3D-2C4A-C24A-B1C0-4A00C7FC9D1A}"/>
              </a:ext>
            </a:extLst>
          </p:cNvPr>
          <p:cNvSpPr/>
          <p:nvPr/>
        </p:nvSpPr>
        <p:spPr>
          <a:xfrm>
            <a:off x="2152787" y="4761123"/>
            <a:ext cx="1295400" cy="614710"/>
          </a:xfrm>
          <a:prstGeom prst="ellipse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19050">
            <a:solidFill>
              <a:srgbClr val="02D4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00B050"/>
                </a:solidFill>
              </a:rPr>
              <a:t>alkaline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pH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F3BC016-2C8F-C14F-8A0A-4EAC6A39DDB2}"/>
              </a:ext>
            </a:extLst>
          </p:cNvPr>
          <p:cNvSpPr/>
          <p:nvPr/>
        </p:nvSpPr>
        <p:spPr>
          <a:xfrm>
            <a:off x="4410144" y="4762500"/>
            <a:ext cx="2219255" cy="614710"/>
          </a:xfrm>
          <a:prstGeom prst="ellipse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19050">
            <a:solidFill>
              <a:srgbClr val="02D4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600" dirty="0">
                <a:solidFill>
                  <a:srgbClr val="00B050"/>
                </a:solidFill>
              </a:rPr>
              <a:t>TRPV5/V6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channels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14CB79-40C0-C444-B576-2E22573D7065}"/>
              </a:ext>
            </a:extLst>
          </p:cNvPr>
          <p:cNvSpPr/>
          <p:nvPr/>
        </p:nvSpPr>
        <p:spPr>
          <a:xfrm>
            <a:off x="6781800" y="4762500"/>
            <a:ext cx="1809750" cy="614710"/>
          </a:xfrm>
          <a:prstGeom prst="ellipse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19050">
            <a:solidFill>
              <a:srgbClr val="02D4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solidFill>
                  <a:srgbClr val="00B050"/>
                </a:solidFill>
              </a:rPr>
              <a:t>Jurkat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cells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A72B7360-8D27-B745-B83D-C03899E82903}"/>
              </a:ext>
            </a:extLst>
          </p:cNvPr>
          <p:cNvSpPr/>
          <p:nvPr/>
        </p:nvSpPr>
        <p:spPr>
          <a:xfrm>
            <a:off x="1460079" y="3096875"/>
            <a:ext cx="1283121" cy="435650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</a:rPr>
              <a:t>reduces</a:t>
            </a:r>
            <a:endParaRPr lang="en-US" sz="1600" dirty="0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4D68A962-5A57-D142-A7E2-4387D30DD132}"/>
              </a:ext>
            </a:extLst>
          </p:cNvPr>
          <p:cNvSpPr/>
          <p:nvPr/>
        </p:nvSpPr>
        <p:spPr>
          <a:xfrm>
            <a:off x="3003416" y="3843289"/>
            <a:ext cx="1362143" cy="435650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</a:rPr>
              <a:t>increases</a:t>
            </a:r>
            <a:endParaRPr lang="en-US" sz="1600" dirty="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DBCEF517-CF41-D240-8E2A-0D93AF492687}"/>
              </a:ext>
            </a:extLst>
          </p:cNvPr>
          <p:cNvSpPr/>
          <p:nvPr/>
        </p:nvSpPr>
        <p:spPr>
          <a:xfrm>
            <a:off x="6195192" y="3423225"/>
            <a:ext cx="586608" cy="435650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</a:rPr>
              <a:t>in</a:t>
            </a:r>
            <a:endParaRPr lang="en-US" sz="1600" dirty="0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3FAC7D5F-BBCA-8A40-9FDD-89AD56DB39D0}"/>
              </a:ext>
            </a:extLst>
          </p:cNvPr>
          <p:cNvCxnSpPr>
            <a:cxnSpLocks/>
            <a:stCxn id="8" idx="0"/>
            <a:endCxn id="12" idx="3"/>
          </p:cNvCxnSpPr>
          <p:nvPr/>
        </p:nvCxnSpPr>
        <p:spPr>
          <a:xfrm rot="5400000" flipH="1" flipV="1">
            <a:off x="2551947" y="4309655"/>
            <a:ext cx="700009" cy="2029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DCCAEEA-9ECE-4140-958D-458C14B3D3E4}"/>
              </a:ext>
            </a:extLst>
          </p:cNvPr>
          <p:cNvSpPr/>
          <p:nvPr/>
        </p:nvSpPr>
        <p:spPr>
          <a:xfrm>
            <a:off x="4257743" y="4724400"/>
            <a:ext cx="914400" cy="299028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activity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B6F50D62-9837-264B-887C-5E30C91BBB3F}"/>
              </a:ext>
            </a:extLst>
          </p:cNvPr>
          <p:cNvCxnSpPr>
            <a:cxnSpLocks/>
            <a:stCxn id="27" idx="0"/>
            <a:endCxn id="12" idx="0"/>
          </p:cNvCxnSpPr>
          <p:nvPr/>
        </p:nvCxnSpPr>
        <p:spPr>
          <a:xfrm rot="16200000" flipV="1">
            <a:off x="4208608" y="4218065"/>
            <a:ext cx="663286" cy="34938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419DA36B-76FC-924C-B6AD-8E491898BB62}"/>
              </a:ext>
            </a:extLst>
          </p:cNvPr>
          <p:cNvCxnSpPr>
            <a:cxnSpLocks/>
            <a:stCxn id="6" idx="0"/>
            <a:endCxn id="11" idx="3"/>
          </p:cNvCxnSpPr>
          <p:nvPr/>
        </p:nvCxnSpPr>
        <p:spPr>
          <a:xfrm rot="5400000" flipH="1" flipV="1">
            <a:off x="547722" y="3812044"/>
            <a:ext cx="1409700" cy="41501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BEDC4EE7-0559-1A4A-9BC1-000C96D15331}"/>
              </a:ext>
            </a:extLst>
          </p:cNvPr>
          <p:cNvCxnSpPr>
            <a:cxnSpLocks/>
            <a:stCxn id="86" idx="0"/>
            <a:endCxn id="11" idx="0"/>
          </p:cNvCxnSpPr>
          <p:nvPr/>
        </p:nvCxnSpPr>
        <p:spPr>
          <a:xfrm rot="16200000" flipV="1">
            <a:off x="3173912" y="2883988"/>
            <a:ext cx="1409700" cy="227112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A4DC6D47-672B-C44F-B3A8-CC82436249D2}"/>
              </a:ext>
            </a:extLst>
          </p:cNvPr>
          <p:cNvCxnSpPr>
            <a:cxnSpLocks/>
            <a:stCxn id="9" idx="0"/>
            <a:endCxn id="13" idx="3"/>
          </p:cNvCxnSpPr>
          <p:nvPr/>
        </p:nvCxnSpPr>
        <p:spPr>
          <a:xfrm rot="5400000" flipH="1" flipV="1">
            <a:off x="5296757" y="3864065"/>
            <a:ext cx="1121450" cy="67542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ACDEFF8A-625A-4C41-9EFB-03C1C4B4F305}"/>
              </a:ext>
            </a:extLst>
          </p:cNvPr>
          <p:cNvCxnSpPr>
            <a:cxnSpLocks/>
            <a:stCxn id="10" idx="0"/>
            <a:endCxn id="13" idx="0"/>
          </p:cNvCxnSpPr>
          <p:nvPr/>
        </p:nvCxnSpPr>
        <p:spPr>
          <a:xfrm rot="16200000" flipV="1">
            <a:off x="6673513" y="3749337"/>
            <a:ext cx="1121450" cy="90487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671882E7-4815-0E49-8434-8D90F482C13A}"/>
              </a:ext>
            </a:extLst>
          </p:cNvPr>
          <p:cNvSpPr/>
          <p:nvPr/>
        </p:nvSpPr>
        <p:spPr>
          <a:xfrm>
            <a:off x="4943082" y="2322213"/>
            <a:ext cx="914400" cy="455355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rgbClr val="7030A0"/>
                </a:solidFill>
              </a:rPr>
              <a:t>Stmt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22C5D2CC-9A75-8D4F-A979-10AED28E2332}"/>
              </a:ext>
            </a:extLst>
          </p:cNvPr>
          <p:cNvCxnSpPr>
            <a:cxnSpLocks/>
            <a:stCxn id="58" idx="1"/>
            <a:endCxn id="11" idx="5"/>
          </p:cNvCxnSpPr>
          <p:nvPr/>
        </p:nvCxnSpPr>
        <p:spPr>
          <a:xfrm rot="10800000" flipV="1">
            <a:off x="2634288" y="2549891"/>
            <a:ext cx="2308794" cy="54698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CD1BF2A7-8F5F-3149-83E6-11D16688603D}"/>
              </a:ext>
            </a:extLst>
          </p:cNvPr>
          <p:cNvCxnSpPr>
            <a:cxnSpLocks/>
            <a:stCxn id="88" idx="1"/>
            <a:endCxn id="12" idx="5"/>
          </p:cNvCxnSpPr>
          <p:nvPr/>
        </p:nvCxnSpPr>
        <p:spPr>
          <a:xfrm rot="10800000" flipV="1">
            <a:off x="4256648" y="2666153"/>
            <a:ext cx="678231" cy="117713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52994F33-3B2C-444C-A297-84905F3B0872}"/>
              </a:ext>
            </a:extLst>
          </p:cNvPr>
          <p:cNvCxnSpPr>
            <a:cxnSpLocks/>
            <a:stCxn id="58" idx="3"/>
            <a:endCxn id="13" idx="4"/>
          </p:cNvCxnSpPr>
          <p:nvPr/>
        </p:nvCxnSpPr>
        <p:spPr>
          <a:xfrm>
            <a:off x="5857482" y="2549891"/>
            <a:ext cx="446623" cy="87333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AC417A7F-63AE-DF48-A440-92A6C8128CBE}"/>
              </a:ext>
            </a:extLst>
          </p:cNvPr>
          <p:cNvSpPr/>
          <p:nvPr/>
        </p:nvSpPr>
        <p:spPr>
          <a:xfrm>
            <a:off x="2743200" y="2231320"/>
            <a:ext cx="556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0070C0"/>
                </a:solidFill>
              </a:rPr>
              <a:t>fact</a:t>
            </a:r>
            <a:endParaRPr lang="en-US" i="1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8ECCFF-BF28-5D49-9A02-F24C427AF6CB}"/>
              </a:ext>
            </a:extLst>
          </p:cNvPr>
          <p:cNvSpPr/>
          <p:nvPr/>
        </p:nvSpPr>
        <p:spPr>
          <a:xfrm>
            <a:off x="3715678" y="2638717"/>
            <a:ext cx="556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0070C0"/>
                </a:solidFill>
              </a:rPr>
              <a:t>fact</a:t>
            </a:r>
            <a:endParaRPr lang="en-US" i="1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99D122-2278-2F48-96CE-891AAF6E9EEF}"/>
              </a:ext>
            </a:extLst>
          </p:cNvPr>
          <p:cNvSpPr/>
          <p:nvPr/>
        </p:nvSpPr>
        <p:spPr>
          <a:xfrm>
            <a:off x="6029787" y="223132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0432FF"/>
                </a:solidFill>
              </a:rPr>
              <a:t>condition</a:t>
            </a:r>
            <a:endParaRPr lang="en-US" i="1" dirty="0">
              <a:solidFill>
                <a:srgbClr val="0432FF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7ACB90C-6ACC-C945-AA77-F470875D4CB1}"/>
              </a:ext>
            </a:extLst>
          </p:cNvPr>
          <p:cNvSpPr/>
          <p:nvPr/>
        </p:nvSpPr>
        <p:spPr>
          <a:xfrm>
            <a:off x="835971" y="2945367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012060"/>
                </a:solidFill>
              </a:rPr>
              <a:t>subj.</a:t>
            </a:r>
            <a:endParaRPr lang="en-US" i="1" dirty="0">
              <a:solidFill>
                <a:srgbClr val="01206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6BFE917-6380-5949-9E41-89855DD69FB7}"/>
              </a:ext>
            </a:extLst>
          </p:cNvPr>
          <p:cNvSpPr/>
          <p:nvPr/>
        </p:nvSpPr>
        <p:spPr>
          <a:xfrm>
            <a:off x="2411835" y="3698962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012060"/>
                </a:solidFill>
              </a:rPr>
              <a:t>subj.</a:t>
            </a:r>
            <a:endParaRPr lang="en-US" i="1" dirty="0">
              <a:solidFill>
                <a:srgbClr val="01206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D265539-17F1-B943-99CE-8451DDBDF7DD}"/>
              </a:ext>
            </a:extLst>
          </p:cNvPr>
          <p:cNvSpPr/>
          <p:nvPr/>
        </p:nvSpPr>
        <p:spPr>
          <a:xfrm>
            <a:off x="5598637" y="3285386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012060"/>
                </a:solidFill>
              </a:rPr>
              <a:t>subj.</a:t>
            </a:r>
            <a:endParaRPr lang="en-US" i="1" dirty="0">
              <a:solidFill>
                <a:srgbClr val="012060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6B6E5C0-B272-8C4F-A159-4C99B8DA9FED}"/>
              </a:ext>
            </a:extLst>
          </p:cNvPr>
          <p:cNvSpPr/>
          <p:nvPr/>
        </p:nvSpPr>
        <p:spPr>
          <a:xfrm>
            <a:off x="2698115" y="2941493"/>
            <a:ext cx="556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012060"/>
                </a:solidFill>
              </a:rPr>
              <a:t>obj.</a:t>
            </a:r>
            <a:endParaRPr lang="en-US" i="1" dirty="0">
              <a:solidFill>
                <a:srgbClr val="012060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D4163E0-4C5F-4840-8C40-C3BE72D42F7F}"/>
              </a:ext>
            </a:extLst>
          </p:cNvPr>
          <p:cNvSpPr/>
          <p:nvPr/>
        </p:nvSpPr>
        <p:spPr>
          <a:xfrm>
            <a:off x="4376039" y="3698962"/>
            <a:ext cx="556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012060"/>
                </a:solidFill>
              </a:rPr>
              <a:t>obj.</a:t>
            </a:r>
            <a:endParaRPr lang="en-US" i="1" dirty="0">
              <a:solidFill>
                <a:srgbClr val="01206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2053B4B-D10B-9A4A-A41F-F26746107462}"/>
              </a:ext>
            </a:extLst>
          </p:cNvPr>
          <p:cNvSpPr/>
          <p:nvPr/>
        </p:nvSpPr>
        <p:spPr>
          <a:xfrm>
            <a:off x="6739092" y="3285386"/>
            <a:ext cx="556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012060"/>
                </a:solidFill>
              </a:rPr>
              <a:t>obj.</a:t>
            </a:r>
            <a:endParaRPr lang="en-US" i="1" dirty="0">
              <a:solidFill>
                <a:srgbClr val="01206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D1FA990-42E6-5840-BAA3-1C7D45378419}"/>
              </a:ext>
            </a:extLst>
          </p:cNvPr>
          <p:cNvSpPr/>
          <p:nvPr/>
        </p:nvSpPr>
        <p:spPr>
          <a:xfrm>
            <a:off x="4943081" y="4724400"/>
            <a:ext cx="142483" cy="299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BCE6761-A2A6-FC49-BDFD-06632A061334}"/>
              </a:ext>
            </a:extLst>
          </p:cNvPr>
          <p:cNvSpPr/>
          <p:nvPr/>
        </p:nvSpPr>
        <p:spPr>
          <a:xfrm>
            <a:off x="4934878" y="2516640"/>
            <a:ext cx="142483" cy="299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22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670558-4177-DF49-BA92-4E2B8949B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88901"/>
            <a:ext cx="5803900" cy="16010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7CDEE3-FBB5-4A46-B5EF-837E97864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041401"/>
            <a:ext cx="7117458" cy="455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1903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CDB15B-FE5D-D249-9DDE-AFB9BE23B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10C6A1-C7E2-A141-A312-4B2784203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Three-Level</a:t>
            </a:r>
            <a:r>
              <a:rPr lang="zh-CN" altLang="en-US" dirty="0"/>
              <a:t> </a:t>
            </a:r>
            <a:r>
              <a:rPr lang="en-US" altLang="zh-CN" dirty="0"/>
              <a:t>Scientific</a:t>
            </a:r>
            <a:r>
              <a:rPr lang="zh-CN" altLang="en-US" dirty="0"/>
              <a:t> </a:t>
            </a:r>
            <a:r>
              <a:rPr lang="en-US" altLang="zh-CN" dirty="0"/>
              <a:t>KGs</a:t>
            </a:r>
            <a:r>
              <a:rPr lang="zh-CN" altLang="en-US" dirty="0"/>
              <a:t> </a:t>
            </a:r>
            <a:r>
              <a:rPr lang="en-US" altLang="zh-CN" dirty="0"/>
              <a:t>(cont.)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FCEF5-004F-4F42-A06F-D038BDEBA3F8}"/>
              </a:ext>
            </a:extLst>
          </p:cNvPr>
          <p:cNvSpPr/>
          <p:nvPr/>
        </p:nvSpPr>
        <p:spPr>
          <a:xfrm>
            <a:off x="497595" y="1104900"/>
            <a:ext cx="81488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/>
              <a:t>“</a:t>
            </a:r>
            <a:r>
              <a:rPr lang="en-US" altLang="zh-CN" sz="2000" i="1" dirty="0">
                <a:solidFill>
                  <a:srgbClr val="7030A0"/>
                </a:solidFill>
              </a:rPr>
              <a:t>During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T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lymphocyte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activation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as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well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as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production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of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cytokines,</a:t>
            </a:r>
            <a:r>
              <a:rPr lang="zh-CN" altLang="en-US" sz="2000" i="1" dirty="0">
                <a:solidFill>
                  <a:srgbClr val="7030A0"/>
                </a:solidFill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</a:rPr>
              <a:t>…</a:t>
            </a:r>
            <a:r>
              <a:rPr lang="en-US" altLang="zh-CN" sz="2000" dirty="0"/>
              <a:t>”</a:t>
            </a:r>
          </a:p>
          <a:p>
            <a:pPr algn="l"/>
            <a:r>
              <a:rPr lang="en-US" altLang="zh-CN" dirty="0">
                <a:solidFill>
                  <a:srgbClr val="0432FF"/>
                </a:solidFill>
              </a:rPr>
              <a:t>Condition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tuple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(-,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during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{</a:t>
            </a:r>
            <a:r>
              <a:rPr lang="en-US" altLang="zh-CN" dirty="0">
                <a:solidFill>
                  <a:srgbClr val="00B050"/>
                </a:solidFill>
              </a:rPr>
              <a:t>T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lymphocyte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C00000"/>
                </a:solidFill>
              </a:rPr>
              <a:t>activation</a:t>
            </a:r>
            <a:r>
              <a:rPr lang="en-US" altLang="zh-CN" dirty="0"/>
              <a:t>})</a:t>
            </a:r>
          </a:p>
          <a:p>
            <a:pPr algn="l"/>
            <a:r>
              <a:rPr lang="en-US" altLang="zh-CN" dirty="0">
                <a:solidFill>
                  <a:srgbClr val="0432FF"/>
                </a:solidFill>
              </a:rPr>
              <a:t>Condition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tuple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(-,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during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{</a:t>
            </a:r>
            <a:r>
              <a:rPr lang="en-US" altLang="zh-CN" dirty="0">
                <a:solidFill>
                  <a:srgbClr val="00B050"/>
                </a:solidFill>
              </a:rPr>
              <a:t>cytokines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C00000"/>
                </a:solidFill>
              </a:rPr>
              <a:t>production</a:t>
            </a:r>
            <a:r>
              <a:rPr lang="en-US" altLang="zh-CN" dirty="0"/>
              <a:t>})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83825A4-5948-8D43-906D-FC610776A501}"/>
              </a:ext>
            </a:extLst>
          </p:cNvPr>
          <p:cNvSpPr/>
          <p:nvPr/>
        </p:nvSpPr>
        <p:spPr>
          <a:xfrm>
            <a:off x="1143659" y="4676933"/>
            <a:ext cx="2104957" cy="614710"/>
          </a:xfrm>
          <a:prstGeom prst="ellipse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19050">
            <a:solidFill>
              <a:srgbClr val="02D4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00B050"/>
                </a:solidFill>
              </a:rPr>
              <a:t>T</a:t>
            </a:r>
            <a:r>
              <a:rPr lang="zh-CN" altLang="en-US" sz="1600" dirty="0">
                <a:solidFill>
                  <a:srgbClr val="00B050"/>
                </a:solidFill>
              </a:rPr>
              <a:t> </a:t>
            </a:r>
            <a:r>
              <a:rPr lang="en-US" altLang="zh-CN" sz="1600" dirty="0">
                <a:solidFill>
                  <a:srgbClr val="00B050"/>
                </a:solidFill>
              </a:rPr>
              <a:t>lymphocyte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D28BE582-85DB-5642-BF02-FBAB64248310}"/>
              </a:ext>
            </a:extLst>
          </p:cNvPr>
          <p:cNvSpPr/>
          <p:nvPr/>
        </p:nvSpPr>
        <p:spPr>
          <a:xfrm>
            <a:off x="3248616" y="3369476"/>
            <a:ext cx="1094784" cy="435650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</a:rPr>
              <a:t>during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E90D17-47B0-7245-ABAD-C03907CE558C}"/>
              </a:ext>
            </a:extLst>
          </p:cNvPr>
          <p:cNvSpPr/>
          <p:nvPr/>
        </p:nvSpPr>
        <p:spPr>
          <a:xfrm>
            <a:off x="2218171" y="4527419"/>
            <a:ext cx="1381057" cy="299028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activation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B1F050-E799-4844-8B52-CF9ADF3C0A9B}"/>
              </a:ext>
            </a:extLst>
          </p:cNvPr>
          <p:cNvSpPr/>
          <p:nvPr/>
        </p:nvSpPr>
        <p:spPr>
          <a:xfrm>
            <a:off x="4343400" y="2279239"/>
            <a:ext cx="914400" cy="455355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rgbClr val="7030A0"/>
                </a:solidFill>
              </a:rPr>
              <a:t>Stmt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32382EC-0F16-9B47-9FEB-8DD87613D5EE}"/>
              </a:ext>
            </a:extLst>
          </p:cNvPr>
          <p:cNvCxnSpPr>
            <a:cxnSpLocks/>
            <a:stCxn id="9" idx="1"/>
            <a:endCxn id="7" idx="4"/>
          </p:cNvCxnSpPr>
          <p:nvPr/>
        </p:nvCxnSpPr>
        <p:spPr>
          <a:xfrm rot="10800000" flipV="1">
            <a:off x="3357530" y="2506916"/>
            <a:ext cx="985871" cy="86255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9EBC9C5-07F3-C24A-898E-91D12477676D}"/>
              </a:ext>
            </a:extLst>
          </p:cNvPr>
          <p:cNvSpPr/>
          <p:nvPr/>
        </p:nvSpPr>
        <p:spPr>
          <a:xfrm>
            <a:off x="6399628" y="2156598"/>
            <a:ext cx="556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0070C0"/>
                </a:solidFill>
              </a:rPr>
              <a:t>fact</a:t>
            </a:r>
            <a:endParaRPr lang="en-US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90D9A5-73B3-EF41-8724-08D2134FF3AC}"/>
              </a:ext>
            </a:extLst>
          </p:cNvPr>
          <p:cNvSpPr/>
          <p:nvPr/>
        </p:nvSpPr>
        <p:spPr>
          <a:xfrm>
            <a:off x="2321005" y="243049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0432FF"/>
                </a:solidFill>
              </a:rPr>
              <a:t>condition</a:t>
            </a:r>
            <a:endParaRPr lang="en-US" i="1" dirty="0">
              <a:solidFill>
                <a:srgbClr val="0432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6A81B6-FC48-314F-910A-081A67E7F2FA}"/>
              </a:ext>
            </a:extLst>
          </p:cNvPr>
          <p:cNvSpPr/>
          <p:nvPr/>
        </p:nvSpPr>
        <p:spPr>
          <a:xfrm>
            <a:off x="2406804" y="3402635"/>
            <a:ext cx="556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012060"/>
                </a:solidFill>
              </a:rPr>
              <a:t>obj.</a:t>
            </a:r>
            <a:endParaRPr lang="en-US" i="1" dirty="0">
              <a:solidFill>
                <a:srgbClr val="01206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0C6D67-8631-1248-BEA3-F26C65CB02DA}"/>
              </a:ext>
            </a:extLst>
          </p:cNvPr>
          <p:cNvSpPr/>
          <p:nvPr/>
        </p:nvSpPr>
        <p:spPr>
          <a:xfrm>
            <a:off x="4610456" y="4676933"/>
            <a:ext cx="2104957" cy="614710"/>
          </a:xfrm>
          <a:prstGeom prst="ellipse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19050">
            <a:solidFill>
              <a:srgbClr val="02D4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00B050"/>
                </a:solidFill>
              </a:rPr>
              <a:t>cytokines</a:t>
            </a:r>
            <a:endParaRPr lang="en-US" sz="1600" dirty="0">
              <a:solidFill>
                <a:srgbClr val="00B05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5C2089-B068-A347-984F-DEC7A4A5A6B9}"/>
              </a:ext>
            </a:extLst>
          </p:cNvPr>
          <p:cNvSpPr/>
          <p:nvPr/>
        </p:nvSpPr>
        <p:spPr>
          <a:xfrm>
            <a:off x="5631471" y="4527419"/>
            <a:ext cx="1381057" cy="299028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</a:rPr>
              <a:t>production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E64A887-C486-4E4C-8340-66B01E58ED0E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rot="10800000" flipV="1">
            <a:off x="2908700" y="3587301"/>
            <a:ext cx="339916" cy="94011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exagon 24">
            <a:extLst>
              <a:ext uri="{FF2B5EF4-FFF2-40B4-BE49-F238E27FC236}">
                <a16:creationId xmlns:a16="http://schemas.microsoft.com/office/drawing/2014/main" id="{E72CA790-CDDF-8F44-97F4-F78E8DC68BF2}"/>
              </a:ext>
            </a:extLst>
          </p:cNvPr>
          <p:cNvSpPr/>
          <p:nvPr/>
        </p:nvSpPr>
        <p:spPr>
          <a:xfrm>
            <a:off x="4683317" y="3361197"/>
            <a:ext cx="1094784" cy="435650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</a:rPr>
              <a:t>during</a:t>
            </a:r>
            <a:endParaRPr lang="en-US" sz="1600" dirty="0"/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AA6F16C0-BB6A-7547-9270-ECB1DF774848}"/>
              </a:ext>
            </a:extLst>
          </p:cNvPr>
          <p:cNvCxnSpPr>
            <a:cxnSpLocks/>
            <a:stCxn id="25" idx="0"/>
            <a:endCxn id="15" idx="0"/>
          </p:cNvCxnSpPr>
          <p:nvPr/>
        </p:nvCxnSpPr>
        <p:spPr>
          <a:xfrm>
            <a:off x="5778101" y="3579022"/>
            <a:ext cx="543899" cy="94839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3B42F1D-E06D-6F46-906D-5634FE1A7E40}"/>
              </a:ext>
            </a:extLst>
          </p:cNvPr>
          <p:cNvSpPr/>
          <p:nvPr/>
        </p:nvSpPr>
        <p:spPr>
          <a:xfrm>
            <a:off x="6311446" y="3402635"/>
            <a:ext cx="556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012060"/>
                </a:solidFill>
              </a:rPr>
              <a:t>obj.</a:t>
            </a:r>
            <a:endParaRPr lang="en-US" i="1" dirty="0">
              <a:solidFill>
                <a:srgbClr val="012060"/>
              </a:solidFill>
            </a:endParaRP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BF00FA8D-FA73-B446-8635-A6B2BCAB0252}"/>
              </a:ext>
            </a:extLst>
          </p:cNvPr>
          <p:cNvCxnSpPr>
            <a:cxnSpLocks/>
            <a:stCxn id="9" idx="2"/>
            <a:endCxn id="25" idx="5"/>
          </p:cNvCxnSpPr>
          <p:nvPr/>
        </p:nvCxnSpPr>
        <p:spPr>
          <a:xfrm rot="16200000" flipH="1">
            <a:off x="4921593" y="2613600"/>
            <a:ext cx="626603" cy="86858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D882CFE-9AA8-D149-8280-999EC587A41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257800" y="2506727"/>
            <a:ext cx="1312269" cy="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01698130-C849-5343-97C7-C59B8CD3EE42}"/>
              </a:ext>
            </a:extLst>
          </p:cNvPr>
          <p:cNvSpPr/>
          <p:nvPr/>
        </p:nvSpPr>
        <p:spPr>
          <a:xfrm>
            <a:off x="5224103" y="271430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0432FF"/>
                </a:solidFill>
              </a:rPr>
              <a:t>condition</a:t>
            </a:r>
            <a:endParaRPr lang="en-US" i="1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904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E16AF4-5A6D-1547-85C7-852239AD6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3026B3-8922-1943-AF58-E00F6C638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dirty="0"/>
              <a:t>Labeling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IE</a:t>
            </a:r>
            <a:endParaRPr lang="en-US" dirty="0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34FC03F7-2E68-1D49-9548-F957FD19B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405835"/>
              </p:ext>
            </p:extLst>
          </p:nvPr>
        </p:nvGraphicFramePr>
        <p:xfrm>
          <a:off x="386235" y="1562100"/>
          <a:ext cx="8610600" cy="248173"/>
        </p:xfrm>
        <a:graphic>
          <a:graphicData uri="http://schemas.openxmlformats.org/drawingml/2006/table">
            <a:tbl>
              <a:tblPr/>
              <a:tblGrid>
                <a:gridCol w="510091">
                  <a:extLst>
                    <a:ext uri="{9D8B030D-6E8A-4147-A177-3AD203B41FA5}">
                      <a16:colId xmlns:a16="http://schemas.microsoft.com/office/drawing/2014/main" val="1303881063"/>
                    </a:ext>
                  </a:extLst>
                </a:gridCol>
                <a:gridCol w="816097">
                  <a:extLst>
                    <a:ext uri="{9D8B030D-6E8A-4147-A177-3AD203B41FA5}">
                      <a16:colId xmlns:a16="http://schemas.microsoft.com/office/drawing/2014/main" val="1736831636"/>
                    </a:ext>
                  </a:extLst>
                </a:gridCol>
                <a:gridCol w="415749">
                  <a:extLst>
                    <a:ext uri="{9D8B030D-6E8A-4147-A177-3AD203B41FA5}">
                      <a16:colId xmlns:a16="http://schemas.microsoft.com/office/drawing/2014/main" val="3820118019"/>
                    </a:ext>
                  </a:extLst>
                </a:gridCol>
                <a:gridCol w="1154854">
                  <a:extLst>
                    <a:ext uri="{9D8B030D-6E8A-4147-A177-3AD203B41FA5}">
                      <a16:colId xmlns:a16="http://schemas.microsoft.com/office/drawing/2014/main" val="2578751737"/>
                    </a:ext>
                  </a:extLst>
                </a:gridCol>
                <a:gridCol w="544742">
                  <a:extLst>
                    <a:ext uri="{9D8B030D-6E8A-4147-A177-3AD203B41FA5}">
                      <a16:colId xmlns:a16="http://schemas.microsoft.com/office/drawing/2014/main" val="2228138582"/>
                    </a:ext>
                  </a:extLst>
                </a:gridCol>
                <a:gridCol w="549656">
                  <a:extLst>
                    <a:ext uri="{9D8B030D-6E8A-4147-A177-3AD203B41FA5}">
                      <a16:colId xmlns:a16="http://schemas.microsoft.com/office/drawing/2014/main" val="3912850897"/>
                    </a:ext>
                  </a:extLst>
                </a:gridCol>
                <a:gridCol w="785301">
                  <a:extLst>
                    <a:ext uri="{9D8B030D-6E8A-4147-A177-3AD203B41FA5}">
                      <a16:colId xmlns:a16="http://schemas.microsoft.com/office/drawing/2014/main" val="2816015222"/>
                    </a:ext>
                  </a:extLst>
                </a:gridCol>
                <a:gridCol w="399211">
                  <a:extLst>
                    <a:ext uri="{9D8B030D-6E8A-4147-A177-3AD203B41FA5}">
                      <a16:colId xmlns:a16="http://schemas.microsoft.com/office/drawing/2014/main" val="3087180538"/>
                    </a:ext>
                  </a:extLst>
                </a:gridCol>
                <a:gridCol w="723707">
                  <a:extLst>
                    <a:ext uri="{9D8B030D-6E8A-4147-A177-3AD203B41FA5}">
                      <a16:colId xmlns:a16="http://schemas.microsoft.com/office/drawing/2014/main" val="2467007985"/>
                    </a:ext>
                  </a:extLst>
                </a:gridCol>
                <a:gridCol w="355294">
                  <a:extLst>
                    <a:ext uri="{9D8B030D-6E8A-4147-A177-3AD203B41FA5}">
                      <a16:colId xmlns:a16="http://schemas.microsoft.com/office/drawing/2014/main" val="3276394409"/>
                    </a:ext>
                  </a:extLst>
                </a:gridCol>
                <a:gridCol w="1108657">
                  <a:extLst>
                    <a:ext uri="{9D8B030D-6E8A-4147-A177-3AD203B41FA5}">
                      <a16:colId xmlns:a16="http://schemas.microsoft.com/office/drawing/2014/main" val="42289697"/>
                    </a:ext>
                  </a:extLst>
                </a:gridCol>
                <a:gridCol w="923882">
                  <a:extLst>
                    <a:ext uri="{9D8B030D-6E8A-4147-A177-3AD203B41FA5}">
                      <a16:colId xmlns:a16="http://schemas.microsoft.com/office/drawing/2014/main" val="2431613148"/>
                    </a:ext>
                  </a:extLst>
                </a:gridCol>
                <a:gridCol w="323359">
                  <a:extLst>
                    <a:ext uri="{9D8B030D-6E8A-4147-A177-3AD203B41FA5}">
                      <a16:colId xmlns:a16="http://schemas.microsoft.com/office/drawing/2014/main" val="3882098945"/>
                    </a:ext>
                  </a:extLst>
                </a:gridCol>
              </a:tblGrid>
              <a:tr h="187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showed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that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extracellular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acidic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reduces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TRPV5/V6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channels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27781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CF0034EB-4B8A-4B41-9078-23DC11204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834119"/>
              </p:ext>
            </p:extLst>
          </p:nvPr>
        </p:nvGraphicFramePr>
        <p:xfrm>
          <a:off x="386234" y="3299105"/>
          <a:ext cx="8610601" cy="248173"/>
        </p:xfrm>
        <a:graphic>
          <a:graphicData uri="http://schemas.openxmlformats.org/drawingml/2006/table">
            <a:tbl>
              <a:tblPr/>
              <a:tblGrid>
                <a:gridCol w="813253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744198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368394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888202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353799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658798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134596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000397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390398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670998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573398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282172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187213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whereas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alkaline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increases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TRPV5/V6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channels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Jurkat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cells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3A6AF60-97F2-964C-9ECF-95381E1DF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268803"/>
              </p:ext>
            </p:extLst>
          </p:nvPr>
        </p:nvGraphicFramePr>
        <p:xfrm>
          <a:off x="386235" y="1863261"/>
          <a:ext cx="8610600" cy="248173"/>
        </p:xfrm>
        <a:graphic>
          <a:graphicData uri="http://schemas.openxmlformats.org/drawingml/2006/table">
            <a:tbl>
              <a:tblPr/>
              <a:tblGrid>
                <a:gridCol w="510092">
                  <a:extLst>
                    <a:ext uri="{9D8B030D-6E8A-4147-A177-3AD203B41FA5}">
                      <a16:colId xmlns:a16="http://schemas.microsoft.com/office/drawing/2014/main" val="1303881063"/>
                    </a:ext>
                  </a:extLst>
                </a:gridCol>
                <a:gridCol w="816096">
                  <a:extLst>
                    <a:ext uri="{9D8B030D-6E8A-4147-A177-3AD203B41FA5}">
                      <a16:colId xmlns:a16="http://schemas.microsoft.com/office/drawing/2014/main" val="1736831636"/>
                    </a:ext>
                  </a:extLst>
                </a:gridCol>
                <a:gridCol w="415748">
                  <a:extLst>
                    <a:ext uri="{9D8B030D-6E8A-4147-A177-3AD203B41FA5}">
                      <a16:colId xmlns:a16="http://schemas.microsoft.com/office/drawing/2014/main" val="3820118019"/>
                    </a:ext>
                  </a:extLst>
                </a:gridCol>
                <a:gridCol w="1154854">
                  <a:extLst>
                    <a:ext uri="{9D8B030D-6E8A-4147-A177-3AD203B41FA5}">
                      <a16:colId xmlns:a16="http://schemas.microsoft.com/office/drawing/2014/main" val="2578751737"/>
                    </a:ext>
                  </a:extLst>
                </a:gridCol>
                <a:gridCol w="544742">
                  <a:extLst>
                    <a:ext uri="{9D8B030D-6E8A-4147-A177-3AD203B41FA5}">
                      <a16:colId xmlns:a16="http://schemas.microsoft.com/office/drawing/2014/main" val="2228138582"/>
                    </a:ext>
                  </a:extLst>
                </a:gridCol>
                <a:gridCol w="549656">
                  <a:extLst>
                    <a:ext uri="{9D8B030D-6E8A-4147-A177-3AD203B41FA5}">
                      <a16:colId xmlns:a16="http://schemas.microsoft.com/office/drawing/2014/main" val="3912850897"/>
                    </a:ext>
                  </a:extLst>
                </a:gridCol>
                <a:gridCol w="785301">
                  <a:extLst>
                    <a:ext uri="{9D8B030D-6E8A-4147-A177-3AD203B41FA5}">
                      <a16:colId xmlns:a16="http://schemas.microsoft.com/office/drawing/2014/main" val="2816015222"/>
                    </a:ext>
                  </a:extLst>
                </a:gridCol>
                <a:gridCol w="399211">
                  <a:extLst>
                    <a:ext uri="{9D8B030D-6E8A-4147-A177-3AD203B41FA5}">
                      <a16:colId xmlns:a16="http://schemas.microsoft.com/office/drawing/2014/main" val="3087180538"/>
                    </a:ext>
                  </a:extLst>
                </a:gridCol>
                <a:gridCol w="723708">
                  <a:extLst>
                    <a:ext uri="{9D8B030D-6E8A-4147-A177-3AD203B41FA5}">
                      <a16:colId xmlns:a16="http://schemas.microsoft.com/office/drawing/2014/main" val="2467007985"/>
                    </a:ext>
                  </a:extLst>
                </a:gridCol>
                <a:gridCol w="355293">
                  <a:extLst>
                    <a:ext uri="{9D8B030D-6E8A-4147-A177-3AD203B41FA5}">
                      <a16:colId xmlns:a16="http://schemas.microsoft.com/office/drawing/2014/main" val="3276394409"/>
                    </a:ext>
                  </a:extLst>
                </a:gridCol>
                <a:gridCol w="1108658">
                  <a:extLst>
                    <a:ext uri="{9D8B030D-6E8A-4147-A177-3AD203B41FA5}">
                      <a16:colId xmlns:a16="http://schemas.microsoft.com/office/drawing/2014/main" val="42289697"/>
                    </a:ext>
                  </a:extLst>
                </a:gridCol>
                <a:gridCol w="923881">
                  <a:extLst>
                    <a:ext uri="{9D8B030D-6E8A-4147-A177-3AD203B41FA5}">
                      <a16:colId xmlns:a16="http://schemas.microsoft.com/office/drawing/2014/main" val="2431613148"/>
                    </a:ext>
                  </a:extLst>
                </a:gridCol>
                <a:gridCol w="323360">
                  <a:extLst>
                    <a:ext uri="{9D8B030D-6E8A-4147-A177-3AD203B41FA5}">
                      <a16:colId xmlns:a16="http://schemas.microsoft.com/office/drawing/2014/main" val="3882098945"/>
                    </a:ext>
                  </a:extLst>
                </a:gridCol>
              </a:tblGrid>
              <a:tr h="1872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B-f1C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-f1C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I-f1C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B-f2P</a:t>
                      </a:r>
                      <a:endParaRPr lang="en-US" sz="16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B-f3A</a:t>
                      </a:r>
                      <a:endParaRPr 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B-f3C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I-f3C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27781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C823458C-5BB3-1247-8A46-DB8C83782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847997"/>
              </p:ext>
            </p:extLst>
          </p:nvPr>
        </p:nvGraphicFramePr>
        <p:xfrm>
          <a:off x="386234" y="3606049"/>
          <a:ext cx="8610602" cy="248173"/>
        </p:xfrm>
        <a:graphic>
          <a:graphicData uri="http://schemas.openxmlformats.org/drawingml/2006/table">
            <a:tbl>
              <a:tblPr/>
              <a:tblGrid>
                <a:gridCol w="813253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744198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368394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888202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353799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658798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134596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000397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390399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670998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573398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282172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187213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F0FD5889-1BF3-9D44-9272-075E32DAC25A}"/>
              </a:ext>
            </a:extLst>
          </p:cNvPr>
          <p:cNvSpPr/>
          <p:nvPr/>
        </p:nvSpPr>
        <p:spPr>
          <a:xfrm>
            <a:off x="54442" y="1076277"/>
            <a:ext cx="628698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12060"/>
                </a:solidFill>
              </a:rPr>
              <a:t>input</a:t>
            </a:r>
            <a:endParaRPr lang="en-US" sz="1600" dirty="0">
              <a:solidFill>
                <a:srgbClr val="01206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09E59C5-5AA2-5246-A004-2E3A3E07A15A}"/>
              </a:ext>
            </a:extLst>
          </p:cNvPr>
          <p:cNvCxnSpPr>
            <a:cxnSpLocks/>
          </p:cNvCxnSpPr>
          <p:nvPr/>
        </p:nvCxnSpPr>
        <p:spPr>
          <a:xfrm flipV="1">
            <a:off x="683139" y="2205715"/>
            <a:ext cx="94100" cy="284045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8521268-7434-E444-B85E-BD473C77C584}"/>
              </a:ext>
            </a:extLst>
          </p:cNvPr>
          <p:cNvSpPr/>
          <p:nvPr/>
        </p:nvSpPr>
        <p:spPr>
          <a:xfrm>
            <a:off x="54441" y="2429047"/>
            <a:ext cx="869149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12060"/>
                </a:solidFill>
              </a:rPr>
              <a:t>output1</a:t>
            </a:r>
            <a:endParaRPr lang="en-US" sz="1600" dirty="0">
              <a:solidFill>
                <a:srgbClr val="01206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0D0A19-937B-F64E-84FE-5FB907C3983D}"/>
              </a:ext>
            </a:extLst>
          </p:cNvPr>
          <p:cNvSpPr/>
          <p:nvPr/>
        </p:nvSpPr>
        <p:spPr>
          <a:xfrm>
            <a:off x="1552288" y="2422156"/>
            <a:ext cx="845103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i="1" dirty="0">
                <a:solidFill>
                  <a:srgbClr val="0432FF"/>
                </a:solidFill>
              </a:rPr>
              <a:t>“Begin”</a:t>
            </a:r>
            <a:endParaRPr lang="en-US" sz="1600" i="1" dirty="0">
              <a:solidFill>
                <a:srgbClr val="0432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E22D89-A644-704D-9566-4920CA3AFDCF}"/>
              </a:ext>
            </a:extLst>
          </p:cNvPr>
          <p:cNvSpPr/>
          <p:nvPr/>
        </p:nvSpPr>
        <p:spPr>
          <a:xfrm>
            <a:off x="2187427" y="2740439"/>
            <a:ext cx="654346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i="1" dirty="0">
                <a:solidFill>
                  <a:srgbClr val="0432FF"/>
                </a:solidFill>
              </a:rPr>
              <a:t>“fact”</a:t>
            </a:r>
            <a:endParaRPr lang="en-US" sz="1600" i="1" dirty="0">
              <a:solidFill>
                <a:srgbClr val="0432FF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4D10BE-C4E0-8F4B-B3A7-B2AEB3A7A5AB}"/>
              </a:ext>
            </a:extLst>
          </p:cNvPr>
          <p:cNvSpPr/>
          <p:nvPr/>
        </p:nvSpPr>
        <p:spPr>
          <a:xfrm>
            <a:off x="2769141" y="2636247"/>
            <a:ext cx="971741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i="1" dirty="0">
                <a:solidFill>
                  <a:srgbClr val="0432FF"/>
                </a:solidFill>
              </a:rPr>
              <a:t>“subject”</a:t>
            </a:r>
            <a:endParaRPr lang="en-US" sz="1600" i="1" dirty="0">
              <a:solidFill>
                <a:srgbClr val="0432FF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8BD4D93-1128-514F-86E4-012BB24F5051}"/>
              </a:ext>
            </a:extLst>
          </p:cNvPr>
          <p:cNvSpPr/>
          <p:nvPr/>
        </p:nvSpPr>
        <p:spPr>
          <a:xfrm>
            <a:off x="3198105" y="2314339"/>
            <a:ext cx="1085554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i="1" dirty="0">
                <a:solidFill>
                  <a:srgbClr val="0432FF"/>
                </a:solidFill>
              </a:rPr>
              <a:t>“Concept”</a:t>
            </a:r>
            <a:endParaRPr lang="en-US" sz="1600" i="1" dirty="0">
              <a:solidFill>
                <a:srgbClr val="0432FF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98C98C-87D3-C24F-BE5B-04B5C0F11BB2}"/>
              </a:ext>
            </a:extLst>
          </p:cNvPr>
          <p:cNvSpPr/>
          <p:nvPr/>
        </p:nvSpPr>
        <p:spPr>
          <a:xfrm>
            <a:off x="4283659" y="2561293"/>
            <a:ext cx="994183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i="1" dirty="0">
                <a:solidFill>
                  <a:srgbClr val="0432FF"/>
                </a:solidFill>
              </a:rPr>
              <a:t>“relation”</a:t>
            </a:r>
            <a:endParaRPr lang="en-US" sz="1600" i="1" dirty="0">
              <a:solidFill>
                <a:srgbClr val="0432FF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FC149E-37B8-0145-90C8-ED8B6F037C82}"/>
              </a:ext>
            </a:extLst>
          </p:cNvPr>
          <p:cNvSpPr/>
          <p:nvPr/>
        </p:nvSpPr>
        <p:spPr>
          <a:xfrm>
            <a:off x="5129416" y="2327997"/>
            <a:ext cx="1188146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i="1" dirty="0">
                <a:solidFill>
                  <a:srgbClr val="0432FF"/>
                </a:solidFill>
              </a:rPr>
              <a:t>“Predicate”</a:t>
            </a:r>
            <a:endParaRPr lang="en-US" sz="1600" i="1" dirty="0">
              <a:solidFill>
                <a:srgbClr val="0432FF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B367C99-0A3C-BF4D-ABC8-CEF5B6C1A8B4}"/>
              </a:ext>
            </a:extLst>
          </p:cNvPr>
          <p:cNvSpPr/>
          <p:nvPr/>
        </p:nvSpPr>
        <p:spPr>
          <a:xfrm>
            <a:off x="6105238" y="2547305"/>
            <a:ext cx="1087157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i="1" dirty="0">
                <a:solidFill>
                  <a:srgbClr val="0432FF"/>
                </a:solidFill>
              </a:rPr>
              <a:t>“Attribute”</a:t>
            </a:r>
            <a:endParaRPr lang="en-US" sz="1600" i="1" dirty="0">
              <a:solidFill>
                <a:srgbClr val="0432FF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F2076A3-1CED-1B4D-8494-CB6BED7D8A7B}"/>
              </a:ext>
            </a:extLst>
          </p:cNvPr>
          <p:cNvSpPr/>
          <p:nvPr/>
        </p:nvSpPr>
        <p:spPr>
          <a:xfrm>
            <a:off x="7192395" y="2384779"/>
            <a:ext cx="869149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i="1" dirty="0">
                <a:solidFill>
                  <a:srgbClr val="0432FF"/>
                </a:solidFill>
              </a:rPr>
              <a:t>“object”</a:t>
            </a:r>
            <a:endParaRPr lang="en-US" sz="1600" i="1" dirty="0">
              <a:solidFill>
                <a:srgbClr val="0432FF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D894852-24EF-D645-BB3D-5E7E815D86F9}"/>
              </a:ext>
            </a:extLst>
          </p:cNvPr>
          <p:cNvCxnSpPr>
            <a:cxnSpLocks/>
          </p:cNvCxnSpPr>
          <p:nvPr/>
        </p:nvCxnSpPr>
        <p:spPr>
          <a:xfrm flipV="1">
            <a:off x="2209799" y="2090083"/>
            <a:ext cx="304800" cy="399677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65AB513-A290-1041-A9A8-C20A948D8290}"/>
              </a:ext>
            </a:extLst>
          </p:cNvPr>
          <p:cNvCxnSpPr>
            <a:cxnSpLocks/>
          </p:cNvCxnSpPr>
          <p:nvPr/>
        </p:nvCxnSpPr>
        <p:spPr>
          <a:xfrm flipV="1">
            <a:off x="2514599" y="2106674"/>
            <a:ext cx="148570" cy="609908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92F4368-8B8A-7A47-B958-14B0BA7A77EE}"/>
              </a:ext>
            </a:extLst>
          </p:cNvPr>
          <p:cNvCxnSpPr>
            <a:cxnSpLocks/>
          </p:cNvCxnSpPr>
          <p:nvPr/>
        </p:nvCxnSpPr>
        <p:spPr>
          <a:xfrm flipH="1" flipV="1">
            <a:off x="2769141" y="2134245"/>
            <a:ext cx="198828" cy="538163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D95384D-5B33-2B44-BDE9-F32626F47C57}"/>
              </a:ext>
            </a:extLst>
          </p:cNvPr>
          <p:cNvCxnSpPr>
            <a:cxnSpLocks/>
          </p:cNvCxnSpPr>
          <p:nvPr/>
        </p:nvCxnSpPr>
        <p:spPr>
          <a:xfrm flipH="1" flipV="1">
            <a:off x="2911271" y="2110270"/>
            <a:ext cx="441528" cy="283102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9AEA736-7499-2745-BAF7-26AA04F46908}"/>
              </a:ext>
            </a:extLst>
          </p:cNvPr>
          <p:cNvCxnSpPr>
            <a:cxnSpLocks/>
            <a:stCxn id="41" idx="0"/>
          </p:cNvCxnSpPr>
          <p:nvPr/>
        </p:nvCxnSpPr>
        <p:spPr>
          <a:xfrm flipV="1">
            <a:off x="4780751" y="2106674"/>
            <a:ext cx="45685" cy="454619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D3898D6-5A29-2D4B-BB80-22F54001070A}"/>
              </a:ext>
            </a:extLst>
          </p:cNvPr>
          <p:cNvCxnSpPr>
            <a:cxnSpLocks/>
          </p:cNvCxnSpPr>
          <p:nvPr/>
        </p:nvCxnSpPr>
        <p:spPr>
          <a:xfrm flipH="1" flipV="1">
            <a:off x="4973397" y="2076425"/>
            <a:ext cx="304445" cy="316947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E6BE287-61E8-6849-B4D5-B7D620B09BFC}"/>
              </a:ext>
            </a:extLst>
          </p:cNvPr>
          <p:cNvCxnSpPr>
            <a:cxnSpLocks/>
          </p:cNvCxnSpPr>
          <p:nvPr/>
        </p:nvCxnSpPr>
        <p:spPr>
          <a:xfrm flipH="1" flipV="1">
            <a:off x="6135576" y="2089526"/>
            <a:ext cx="311458" cy="501907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00A9026-8D93-D840-A950-E042EAA85BB1}"/>
              </a:ext>
            </a:extLst>
          </p:cNvPr>
          <p:cNvCxnSpPr>
            <a:cxnSpLocks/>
          </p:cNvCxnSpPr>
          <p:nvPr/>
        </p:nvCxnSpPr>
        <p:spPr>
          <a:xfrm flipH="1" flipV="1">
            <a:off x="7273614" y="2104520"/>
            <a:ext cx="179580" cy="313925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28C2D3F-CFE5-124F-A5ED-0494764BE1A6}"/>
              </a:ext>
            </a:extLst>
          </p:cNvPr>
          <p:cNvCxnSpPr>
            <a:cxnSpLocks/>
          </p:cNvCxnSpPr>
          <p:nvPr/>
        </p:nvCxnSpPr>
        <p:spPr>
          <a:xfrm>
            <a:off x="612081" y="1300593"/>
            <a:ext cx="165159" cy="208519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98C83A7-EC48-6B41-B4DA-90FC8D41D2A6}"/>
              </a:ext>
            </a:extLst>
          </p:cNvPr>
          <p:cNvSpPr/>
          <p:nvPr/>
        </p:nvSpPr>
        <p:spPr>
          <a:xfrm>
            <a:off x="483142" y="4780194"/>
            <a:ext cx="8513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Fact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tuple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B050"/>
                </a:solidFill>
              </a:rPr>
              <a:t>extracellular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acidic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pH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reduces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{</a:t>
            </a:r>
            <a:r>
              <a:rPr lang="en-US" altLang="zh-CN" dirty="0">
                <a:solidFill>
                  <a:srgbClr val="00B050"/>
                </a:solidFill>
              </a:rPr>
              <a:t>TRPV5/V6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channels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C00000"/>
                </a:solidFill>
              </a:rPr>
              <a:t>activity</a:t>
            </a:r>
            <a:r>
              <a:rPr lang="en-US" altLang="zh-CN" dirty="0"/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423205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E16AF4-5A6D-1547-85C7-852239AD6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3026B3-8922-1943-AF58-E00F6C638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Multi-Output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dirty="0"/>
              <a:t>Labeling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7F7258A-B5AC-974F-BCF4-99443B7A74CF}"/>
              </a:ext>
            </a:extLst>
          </p:cNvPr>
          <p:cNvSpPr/>
          <p:nvPr/>
        </p:nvSpPr>
        <p:spPr>
          <a:xfrm>
            <a:off x="483142" y="4780194"/>
            <a:ext cx="85136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Fact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tuple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B050"/>
                </a:solidFill>
              </a:rPr>
              <a:t>extracellular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acidic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pH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reduces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{</a:t>
            </a:r>
            <a:r>
              <a:rPr lang="en-US" altLang="zh-CN" dirty="0">
                <a:solidFill>
                  <a:srgbClr val="00B050"/>
                </a:solidFill>
              </a:rPr>
              <a:t>TRPV5/V6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channels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C00000"/>
                </a:solidFill>
              </a:rPr>
              <a:t>activity</a:t>
            </a:r>
            <a:r>
              <a:rPr lang="en-US" altLang="zh-CN" dirty="0"/>
              <a:t>})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Fact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tuple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B050"/>
                </a:solidFill>
              </a:rPr>
              <a:t>alkaline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pH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increases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{</a:t>
            </a:r>
            <a:r>
              <a:rPr lang="en-US" altLang="zh-CN" dirty="0">
                <a:solidFill>
                  <a:srgbClr val="00B050"/>
                </a:solidFill>
              </a:rPr>
              <a:t>TRPV5/V6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channels</a:t>
            </a:r>
            <a:r>
              <a:rPr lang="en-US" altLang="zh-CN" dirty="0"/>
              <a:t>: </a:t>
            </a:r>
            <a:r>
              <a:rPr lang="en-US" altLang="zh-CN" dirty="0">
                <a:solidFill>
                  <a:srgbClr val="C00000"/>
                </a:solidFill>
              </a:rPr>
              <a:t>activity</a:t>
            </a:r>
            <a:r>
              <a:rPr lang="en-US" altLang="zh-CN" dirty="0"/>
              <a:t>})</a:t>
            </a:r>
          </a:p>
          <a:p>
            <a:r>
              <a:rPr lang="en-US" altLang="zh-CN" dirty="0">
                <a:solidFill>
                  <a:srgbClr val="0432FF"/>
                </a:solidFill>
              </a:rPr>
              <a:t>Condition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tuple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00B050"/>
                </a:solidFill>
              </a:rPr>
              <a:t>TRPV5/V6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channels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>
                <a:solidFill>
                  <a:srgbClr val="00B050"/>
                </a:solidFill>
              </a:rPr>
              <a:t>Jurkat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T</a:t>
            </a:r>
            <a:r>
              <a:rPr lang="zh-CN" altLang="en-US" dirty="0">
                <a:solidFill>
                  <a:srgbClr val="00B050"/>
                </a:solidFill>
              </a:rPr>
              <a:t> </a:t>
            </a:r>
            <a:r>
              <a:rPr lang="en-US" altLang="zh-CN" dirty="0">
                <a:solidFill>
                  <a:srgbClr val="00B050"/>
                </a:solidFill>
              </a:rPr>
              <a:t>cells</a:t>
            </a:r>
            <a:r>
              <a:rPr lang="en-US" altLang="zh-CN" dirty="0"/>
              <a:t>)</a:t>
            </a:r>
            <a:endParaRPr lang="en-US" dirty="0"/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D4A40FED-C98E-F14A-BFD0-F704E453D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747806"/>
              </p:ext>
            </p:extLst>
          </p:nvPr>
        </p:nvGraphicFramePr>
        <p:xfrm>
          <a:off x="386235" y="1562100"/>
          <a:ext cx="8610600" cy="248173"/>
        </p:xfrm>
        <a:graphic>
          <a:graphicData uri="http://schemas.openxmlformats.org/drawingml/2006/table">
            <a:tbl>
              <a:tblPr/>
              <a:tblGrid>
                <a:gridCol w="510091">
                  <a:extLst>
                    <a:ext uri="{9D8B030D-6E8A-4147-A177-3AD203B41FA5}">
                      <a16:colId xmlns:a16="http://schemas.microsoft.com/office/drawing/2014/main" val="1303881063"/>
                    </a:ext>
                  </a:extLst>
                </a:gridCol>
                <a:gridCol w="816097">
                  <a:extLst>
                    <a:ext uri="{9D8B030D-6E8A-4147-A177-3AD203B41FA5}">
                      <a16:colId xmlns:a16="http://schemas.microsoft.com/office/drawing/2014/main" val="1736831636"/>
                    </a:ext>
                  </a:extLst>
                </a:gridCol>
                <a:gridCol w="415749">
                  <a:extLst>
                    <a:ext uri="{9D8B030D-6E8A-4147-A177-3AD203B41FA5}">
                      <a16:colId xmlns:a16="http://schemas.microsoft.com/office/drawing/2014/main" val="3820118019"/>
                    </a:ext>
                  </a:extLst>
                </a:gridCol>
                <a:gridCol w="1154854">
                  <a:extLst>
                    <a:ext uri="{9D8B030D-6E8A-4147-A177-3AD203B41FA5}">
                      <a16:colId xmlns:a16="http://schemas.microsoft.com/office/drawing/2014/main" val="2578751737"/>
                    </a:ext>
                  </a:extLst>
                </a:gridCol>
                <a:gridCol w="544742">
                  <a:extLst>
                    <a:ext uri="{9D8B030D-6E8A-4147-A177-3AD203B41FA5}">
                      <a16:colId xmlns:a16="http://schemas.microsoft.com/office/drawing/2014/main" val="2228138582"/>
                    </a:ext>
                  </a:extLst>
                </a:gridCol>
                <a:gridCol w="549656">
                  <a:extLst>
                    <a:ext uri="{9D8B030D-6E8A-4147-A177-3AD203B41FA5}">
                      <a16:colId xmlns:a16="http://schemas.microsoft.com/office/drawing/2014/main" val="3912850897"/>
                    </a:ext>
                  </a:extLst>
                </a:gridCol>
                <a:gridCol w="785301">
                  <a:extLst>
                    <a:ext uri="{9D8B030D-6E8A-4147-A177-3AD203B41FA5}">
                      <a16:colId xmlns:a16="http://schemas.microsoft.com/office/drawing/2014/main" val="2816015222"/>
                    </a:ext>
                  </a:extLst>
                </a:gridCol>
                <a:gridCol w="399211">
                  <a:extLst>
                    <a:ext uri="{9D8B030D-6E8A-4147-A177-3AD203B41FA5}">
                      <a16:colId xmlns:a16="http://schemas.microsoft.com/office/drawing/2014/main" val="3087180538"/>
                    </a:ext>
                  </a:extLst>
                </a:gridCol>
                <a:gridCol w="723707">
                  <a:extLst>
                    <a:ext uri="{9D8B030D-6E8A-4147-A177-3AD203B41FA5}">
                      <a16:colId xmlns:a16="http://schemas.microsoft.com/office/drawing/2014/main" val="2467007985"/>
                    </a:ext>
                  </a:extLst>
                </a:gridCol>
                <a:gridCol w="355294">
                  <a:extLst>
                    <a:ext uri="{9D8B030D-6E8A-4147-A177-3AD203B41FA5}">
                      <a16:colId xmlns:a16="http://schemas.microsoft.com/office/drawing/2014/main" val="3276394409"/>
                    </a:ext>
                  </a:extLst>
                </a:gridCol>
                <a:gridCol w="1108657">
                  <a:extLst>
                    <a:ext uri="{9D8B030D-6E8A-4147-A177-3AD203B41FA5}">
                      <a16:colId xmlns:a16="http://schemas.microsoft.com/office/drawing/2014/main" val="42289697"/>
                    </a:ext>
                  </a:extLst>
                </a:gridCol>
                <a:gridCol w="923882">
                  <a:extLst>
                    <a:ext uri="{9D8B030D-6E8A-4147-A177-3AD203B41FA5}">
                      <a16:colId xmlns:a16="http://schemas.microsoft.com/office/drawing/2014/main" val="2431613148"/>
                    </a:ext>
                  </a:extLst>
                </a:gridCol>
                <a:gridCol w="323359">
                  <a:extLst>
                    <a:ext uri="{9D8B030D-6E8A-4147-A177-3AD203B41FA5}">
                      <a16:colId xmlns:a16="http://schemas.microsoft.com/office/drawing/2014/main" val="3882098945"/>
                    </a:ext>
                  </a:extLst>
                </a:gridCol>
              </a:tblGrid>
              <a:tr h="187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showed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that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extracellular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acidic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reduces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TRPV5/V6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channels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27781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BD977862-5E5D-C945-979F-C375F047E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39772"/>
              </p:ext>
            </p:extLst>
          </p:nvPr>
        </p:nvGraphicFramePr>
        <p:xfrm>
          <a:off x="386234" y="3299105"/>
          <a:ext cx="8610601" cy="248173"/>
        </p:xfrm>
        <a:graphic>
          <a:graphicData uri="http://schemas.openxmlformats.org/drawingml/2006/table">
            <a:tbl>
              <a:tblPr/>
              <a:tblGrid>
                <a:gridCol w="813253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744198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368394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888202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353799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658798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134596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000397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390398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670998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573398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282172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187213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whereas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alkaline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increases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TRPV5/V6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channels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Jurkat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cells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78C49402-8024-9A4D-9016-195721F42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327739"/>
              </p:ext>
            </p:extLst>
          </p:nvPr>
        </p:nvGraphicFramePr>
        <p:xfrm>
          <a:off x="386235" y="1863261"/>
          <a:ext cx="8610600" cy="248173"/>
        </p:xfrm>
        <a:graphic>
          <a:graphicData uri="http://schemas.openxmlformats.org/drawingml/2006/table">
            <a:tbl>
              <a:tblPr/>
              <a:tblGrid>
                <a:gridCol w="510092">
                  <a:extLst>
                    <a:ext uri="{9D8B030D-6E8A-4147-A177-3AD203B41FA5}">
                      <a16:colId xmlns:a16="http://schemas.microsoft.com/office/drawing/2014/main" val="1303881063"/>
                    </a:ext>
                  </a:extLst>
                </a:gridCol>
                <a:gridCol w="816096">
                  <a:extLst>
                    <a:ext uri="{9D8B030D-6E8A-4147-A177-3AD203B41FA5}">
                      <a16:colId xmlns:a16="http://schemas.microsoft.com/office/drawing/2014/main" val="1736831636"/>
                    </a:ext>
                  </a:extLst>
                </a:gridCol>
                <a:gridCol w="415748">
                  <a:extLst>
                    <a:ext uri="{9D8B030D-6E8A-4147-A177-3AD203B41FA5}">
                      <a16:colId xmlns:a16="http://schemas.microsoft.com/office/drawing/2014/main" val="3820118019"/>
                    </a:ext>
                  </a:extLst>
                </a:gridCol>
                <a:gridCol w="1154854">
                  <a:extLst>
                    <a:ext uri="{9D8B030D-6E8A-4147-A177-3AD203B41FA5}">
                      <a16:colId xmlns:a16="http://schemas.microsoft.com/office/drawing/2014/main" val="2578751737"/>
                    </a:ext>
                  </a:extLst>
                </a:gridCol>
                <a:gridCol w="544742">
                  <a:extLst>
                    <a:ext uri="{9D8B030D-6E8A-4147-A177-3AD203B41FA5}">
                      <a16:colId xmlns:a16="http://schemas.microsoft.com/office/drawing/2014/main" val="2228138582"/>
                    </a:ext>
                  </a:extLst>
                </a:gridCol>
                <a:gridCol w="549656">
                  <a:extLst>
                    <a:ext uri="{9D8B030D-6E8A-4147-A177-3AD203B41FA5}">
                      <a16:colId xmlns:a16="http://schemas.microsoft.com/office/drawing/2014/main" val="3912850897"/>
                    </a:ext>
                  </a:extLst>
                </a:gridCol>
                <a:gridCol w="785301">
                  <a:extLst>
                    <a:ext uri="{9D8B030D-6E8A-4147-A177-3AD203B41FA5}">
                      <a16:colId xmlns:a16="http://schemas.microsoft.com/office/drawing/2014/main" val="2816015222"/>
                    </a:ext>
                  </a:extLst>
                </a:gridCol>
                <a:gridCol w="399211">
                  <a:extLst>
                    <a:ext uri="{9D8B030D-6E8A-4147-A177-3AD203B41FA5}">
                      <a16:colId xmlns:a16="http://schemas.microsoft.com/office/drawing/2014/main" val="3087180538"/>
                    </a:ext>
                  </a:extLst>
                </a:gridCol>
                <a:gridCol w="723708">
                  <a:extLst>
                    <a:ext uri="{9D8B030D-6E8A-4147-A177-3AD203B41FA5}">
                      <a16:colId xmlns:a16="http://schemas.microsoft.com/office/drawing/2014/main" val="2467007985"/>
                    </a:ext>
                  </a:extLst>
                </a:gridCol>
                <a:gridCol w="355293">
                  <a:extLst>
                    <a:ext uri="{9D8B030D-6E8A-4147-A177-3AD203B41FA5}">
                      <a16:colId xmlns:a16="http://schemas.microsoft.com/office/drawing/2014/main" val="3276394409"/>
                    </a:ext>
                  </a:extLst>
                </a:gridCol>
                <a:gridCol w="1108658">
                  <a:extLst>
                    <a:ext uri="{9D8B030D-6E8A-4147-A177-3AD203B41FA5}">
                      <a16:colId xmlns:a16="http://schemas.microsoft.com/office/drawing/2014/main" val="42289697"/>
                    </a:ext>
                  </a:extLst>
                </a:gridCol>
                <a:gridCol w="923881">
                  <a:extLst>
                    <a:ext uri="{9D8B030D-6E8A-4147-A177-3AD203B41FA5}">
                      <a16:colId xmlns:a16="http://schemas.microsoft.com/office/drawing/2014/main" val="2431613148"/>
                    </a:ext>
                  </a:extLst>
                </a:gridCol>
                <a:gridCol w="323360">
                  <a:extLst>
                    <a:ext uri="{9D8B030D-6E8A-4147-A177-3AD203B41FA5}">
                      <a16:colId xmlns:a16="http://schemas.microsoft.com/office/drawing/2014/main" val="3882098945"/>
                    </a:ext>
                  </a:extLst>
                </a:gridCol>
              </a:tblGrid>
              <a:tr h="1872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B-f1C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-f1C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I-f1C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B-f2P</a:t>
                      </a:r>
                      <a:endParaRPr lang="en-US" sz="16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B-f3A</a:t>
                      </a:r>
                      <a:endParaRPr 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B-f3C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I-f3C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27781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4D22B170-FB48-D14F-9E7F-68426A82D5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255294"/>
              </p:ext>
            </p:extLst>
          </p:nvPr>
        </p:nvGraphicFramePr>
        <p:xfrm>
          <a:off x="386234" y="3606049"/>
          <a:ext cx="8610602" cy="248173"/>
        </p:xfrm>
        <a:graphic>
          <a:graphicData uri="http://schemas.openxmlformats.org/drawingml/2006/table">
            <a:tbl>
              <a:tblPr/>
              <a:tblGrid>
                <a:gridCol w="813253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744198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368394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888202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353799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658798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134596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000397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390399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670998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573398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282172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187213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D0521807-EB04-4A4E-8C5C-B9D0B2856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023853"/>
              </p:ext>
            </p:extLst>
          </p:nvPr>
        </p:nvGraphicFramePr>
        <p:xfrm>
          <a:off x="386234" y="2170747"/>
          <a:ext cx="8610600" cy="248173"/>
        </p:xfrm>
        <a:graphic>
          <a:graphicData uri="http://schemas.openxmlformats.org/drawingml/2006/table">
            <a:tbl>
              <a:tblPr/>
              <a:tblGrid>
                <a:gridCol w="510092">
                  <a:extLst>
                    <a:ext uri="{9D8B030D-6E8A-4147-A177-3AD203B41FA5}">
                      <a16:colId xmlns:a16="http://schemas.microsoft.com/office/drawing/2014/main" val="1303881063"/>
                    </a:ext>
                  </a:extLst>
                </a:gridCol>
                <a:gridCol w="816096">
                  <a:extLst>
                    <a:ext uri="{9D8B030D-6E8A-4147-A177-3AD203B41FA5}">
                      <a16:colId xmlns:a16="http://schemas.microsoft.com/office/drawing/2014/main" val="1736831636"/>
                    </a:ext>
                  </a:extLst>
                </a:gridCol>
                <a:gridCol w="415748">
                  <a:extLst>
                    <a:ext uri="{9D8B030D-6E8A-4147-A177-3AD203B41FA5}">
                      <a16:colId xmlns:a16="http://schemas.microsoft.com/office/drawing/2014/main" val="3820118019"/>
                    </a:ext>
                  </a:extLst>
                </a:gridCol>
                <a:gridCol w="1154854">
                  <a:extLst>
                    <a:ext uri="{9D8B030D-6E8A-4147-A177-3AD203B41FA5}">
                      <a16:colId xmlns:a16="http://schemas.microsoft.com/office/drawing/2014/main" val="2578751737"/>
                    </a:ext>
                  </a:extLst>
                </a:gridCol>
                <a:gridCol w="544742">
                  <a:extLst>
                    <a:ext uri="{9D8B030D-6E8A-4147-A177-3AD203B41FA5}">
                      <a16:colId xmlns:a16="http://schemas.microsoft.com/office/drawing/2014/main" val="2228138582"/>
                    </a:ext>
                  </a:extLst>
                </a:gridCol>
                <a:gridCol w="549656">
                  <a:extLst>
                    <a:ext uri="{9D8B030D-6E8A-4147-A177-3AD203B41FA5}">
                      <a16:colId xmlns:a16="http://schemas.microsoft.com/office/drawing/2014/main" val="3912850897"/>
                    </a:ext>
                  </a:extLst>
                </a:gridCol>
                <a:gridCol w="785301">
                  <a:extLst>
                    <a:ext uri="{9D8B030D-6E8A-4147-A177-3AD203B41FA5}">
                      <a16:colId xmlns:a16="http://schemas.microsoft.com/office/drawing/2014/main" val="2816015222"/>
                    </a:ext>
                  </a:extLst>
                </a:gridCol>
                <a:gridCol w="399211">
                  <a:extLst>
                    <a:ext uri="{9D8B030D-6E8A-4147-A177-3AD203B41FA5}">
                      <a16:colId xmlns:a16="http://schemas.microsoft.com/office/drawing/2014/main" val="3087180538"/>
                    </a:ext>
                  </a:extLst>
                </a:gridCol>
                <a:gridCol w="723709">
                  <a:extLst>
                    <a:ext uri="{9D8B030D-6E8A-4147-A177-3AD203B41FA5}">
                      <a16:colId xmlns:a16="http://schemas.microsoft.com/office/drawing/2014/main" val="2467007985"/>
                    </a:ext>
                  </a:extLst>
                </a:gridCol>
                <a:gridCol w="355293">
                  <a:extLst>
                    <a:ext uri="{9D8B030D-6E8A-4147-A177-3AD203B41FA5}">
                      <a16:colId xmlns:a16="http://schemas.microsoft.com/office/drawing/2014/main" val="3276394409"/>
                    </a:ext>
                  </a:extLst>
                </a:gridCol>
                <a:gridCol w="1108658">
                  <a:extLst>
                    <a:ext uri="{9D8B030D-6E8A-4147-A177-3AD203B41FA5}">
                      <a16:colId xmlns:a16="http://schemas.microsoft.com/office/drawing/2014/main" val="42289697"/>
                    </a:ext>
                  </a:extLst>
                </a:gridCol>
                <a:gridCol w="923881">
                  <a:extLst>
                    <a:ext uri="{9D8B030D-6E8A-4147-A177-3AD203B41FA5}">
                      <a16:colId xmlns:a16="http://schemas.microsoft.com/office/drawing/2014/main" val="2431613148"/>
                    </a:ext>
                  </a:extLst>
                </a:gridCol>
                <a:gridCol w="323359">
                  <a:extLst>
                    <a:ext uri="{9D8B030D-6E8A-4147-A177-3AD203B41FA5}">
                      <a16:colId xmlns:a16="http://schemas.microsoft.com/office/drawing/2014/main" val="3882098945"/>
                    </a:ext>
                  </a:extLst>
                </a:gridCol>
              </a:tblGrid>
              <a:tr h="187213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27781"/>
                  </a:ext>
                </a:extLst>
              </a:tr>
            </a:tbl>
          </a:graphicData>
        </a:graphic>
      </p:graphicFrame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D82BAE50-87F5-434D-A255-615EFD8FA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2201"/>
              </p:ext>
            </p:extLst>
          </p:nvPr>
        </p:nvGraphicFramePr>
        <p:xfrm>
          <a:off x="386234" y="2478790"/>
          <a:ext cx="8610600" cy="248173"/>
        </p:xfrm>
        <a:graphic>
          <a:graphicData uri="http://schemas.openxmlformats.org/drawingml/2006/table">
            <a:tbl>
              <a:tblPr/>
              <a:tblGrid>
                <a:gridCol w="510092">
                  <a:extLst>
                    <a:ext uri="{9D8B030D-6E8A-4147-A177-3AD203B41FA5}">
                      <a16:colId xmlns:a16="http://schemas.microsoft.com/office/drawing/2014/main" val="1303881063"/>
                    </a:ext>
                  </a:extLst>
                </a:gridCol>
                <a:gridCol w="816096">
                  <a:extLst>
                    <a:ext uri="{9D8B030D-6E8A-4147-A177-3AD203B41FA5}">
                      <a16:colId xmlns:a16="http://schemas.microsoft.com/office/drawing/2014/main" val="1736831636"/>
                    </a:ext>
                  </a:extLst>
                </a:gridCol>
                <a:gridCol w="415748">
                  <a:extLst>
                    <a:ext uri="{9D8B030D-6E8A-4147-A177-3AD203B41FA5}">
                      <a16:colId xmlns:a16="http://schemas.microsoft.com/office/drawing/2014/main" val="3820118019"/>
                    </a:ext>
                  </a:extLst>
                </a:gridCol>
                <a:gridCol w="1154854">
                  <a:extLst>
                    <a:ext uri="{9D8B030D-6E8A-4147-A177-3AD203B41FA5}">
                      <a16:colId xmlns:a16="http://schemas.microsoft.com/office/drawing/2014/main" val="2578751737"/>
                    </a:ext>
                  </a:extLst>
                </a:gridCol>
                <a:gridCol w="544742">
                  <a:extLst>
                    <a:ext uri="{9D8B030D-6E8A-4147-A177-3AD203B41FA5}">
                      <a16:colId xmlns:a16="http://schemas.microsoft.com/office/drawing/2014/main" val="2228138582"/>
                    </a:ext>
                  </a:extLst>
                </a:gridCol>
                <a:gridCol w="549656">
                  <a:extLst>
                    <a:ext uri="{9D8B030D-6E8A-4147-A177-3AD203B41FA5}">
                      <a16:colId xmlns:a16="http://schemas.microsoft.com/office/drawing/2014/main" val="3912850897"/>
                    </a:ext>
                  </a:extLst>
                </a:gridCol>
                <a:gridCol w="785301">
                  <a:extLst>
                    <a:ext uri="{9D8B030D-6E8A-4147-A177-3AD203B41FA5}">
                      <a16:colId xmlns:a16="http://schemas.microsoft.com/office/drawing/2014/main" val="2816015222"/>
                    </a:ext>
                  </a:extLst>
                </a:gridCol>
                <a:gridCol w="399211">
                  <a:extLst>
                    <a:ext uri="{9D8B030D-6E8A-4147-A177-3AD203B41FA5}">
                      <a16:colId xmlns:a16="http://schemas.microsoft.com/office/drawing/2014/main" val="3087180538"/>
                    </a:ext>
                  </a:extLst>
                </a:gridCol>
                <a:gridCol w="723709">
                  <a:extLst>
                    <a:ext uri="{9D8B030D-6E8A-4147-A177-3AD203B41FA5}">
                      <a16:colId xmlns:a16="http://schemas.microsoft.com/office/drawing/2014/main" val="2467007985"/>
                    </a:ext>
                  </a:extLst>
                </a:gridCol>
                <a:gridCol w="355293">
                  <a:extLst>
                    <a:ext uri="{9D8B030D-6E8A-4147-A177-3AD203B41FA5}">
                      <a16:colId xmlns:a16="http://schemas.microsoft.com/office/drawing/2014/main" val="3276394409"/>
                    </a:ext>
                  </a:extLst>
                </a:gridCol>
                <a:gridCol w="1108658">
                  <a:extLst>
                    <a:ext uri="{9D8B030D-6E8A-4147-A177-3AD203B41FA5}">
                      <a16:colId xmlns:a16="http://schemas.microsoft.com/office/drawing/2014/main" val="42289697"/>
                    </a:ext>
                  </a:extLst>
                </a:gridCol>
                <a:gridCol w="923881">
                  <a:extLst>
                    <a:ext uri="{9D8B030D-6E8A-4147-A177-3AD203B41FA5}">
                      <a16:colId xmlns:a16="http://schemas.microsoft.com/office/drawing/2014/main" val="2431613148"/>
                    </a:ext>
                  </a:extLst>
                </a:gridCol>
                <a:gridCol w="323359">
                  <a:extLst>
                    <a:ext uri="{9D8B030D-6E8A-4147-A177-3AD203B41FA5}">
                      <a16:colId xmlns:a16="http://schemas.microsoft.com/office/drawing/2014/main" val="3882098945"/>
                    </a:ext>
                  </a:extLst>
                </a:gridCol>
              </a:tblGrid>
              <a:tr h="187213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27781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0129B830-B47E-C24D-9D20-7E0554501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52917"/>
              </p:ext>
            </p:extLst>
          </p:nvPr>
        </p:nvGraphicFramePr>
        <p:xfrm>
          <a:off x="386235" y="3914092"/>
          <a:ext cx="8610599" cy="248173"/>
        </p:xfrm>
        <a:graphic>
          <a:graphicData uri="http://schemas.openxmlformats.org/drawingml/2006/table">
            <a:tbl>
              <a:tblPr/>
              <a:tblGrid>
                <a:gridCol w="813252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744198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368394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888202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353799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658798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134596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000397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390398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670998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573398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282171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187213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B-f1C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I-f1C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B-f2P</a:t>
                      </a:r>
                      <a:endParaRPr lang="en-US" sz="16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B-f3A</a:t>
                      </a:r>
                      <a:endParaRPr 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B-f3C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I-f3C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FE0779AB-16BB-4843-B991-FD7FA38E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856857"/>
              </p:ext>
            </p:extLst>
          </p:nvPr>
        </p:nvGraphicFramePr>
        <p:xfrm>
          <a:off x="386234" y="4223978"/>
          <a:ext cx="8610600" cy="248173"/>
        </p:xfrm>
        <a:graphic>
          <a:graphicData uri="http://schemas.openxmlformats.org/drawingml/2006/table">
            <a:tbl>
              <a:tblPr/>
              <a:tblGrid>
                <a:gridCol w="813252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744197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368394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888202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353799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658798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134597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000397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390398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670998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573398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282172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187213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B-c1C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I-c1C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B-c2P</a:t>
                      </a:r>
                      <a:endParaRPr lang="en-US" sz="11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B-c3C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I-c3C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I-c3C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9864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C40511-7943-3646-A8E8-5EC0D2D09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E91E9-6572-BC41-AEF0-6F60A344F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dirty="0"/>
              <a:t>Labels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7DF7B-44E7-1B4F-B33F-EFC24D69A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1" y="1333500"/>
            <a:ext cx="4930663" cy="347865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3A769BA-A3BD-5A4A-AB42-C308B83DA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633867"/>
              </p:ext>
            </p:extLst>
          </p:nvPr>
        </p:nvGraphicFramePr>
        <p:xfrm>
          <a:off x="5257800" y="1333500"/>
          <a:ext cx="3364997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9143">
                  <a:extLst>
                    <a:ext uri="{9D8B030D-6E8A-4147-A177-3AD203B41FA5}">
                      <a16:colId xmlns:a16="http://schemas.microsoft.com/office/drawing/2014/main" val="3440780032"/>
                    </a:ext>
                  </a:extLst>
                </a:gridCol>
                <a:gridCol w="868618">
                  <a:extLst>
                    <a:ext uri="{9D8B030D-6E8A-4147-A177-3AD203B41FA5}">
                      <a16:colId xmlns:a16="http://schemas.microsoft.com/office/drawing/2014/main" val="3272743564"/>
                    </a:ext>
                  </a:extLst>
                </a:gridCol>
                <a:gridCol w="868618">
                  <a:extLst>
                    <a:ext uri="{9D8B030D-6E8A-4147-A177-3AD203B41FA5}">
                      <a16:colId xmlns:a16="http://schemas.microsoft.com/office/drawing/2014/main" val="4077536616"/>
                    </a:ext>
                  </a:extLst>
                </a:gridCol>
                <a:gridCol w="868618">
                  <a:extLst>
                    <a:ext uri="{9D8B030D-6E8A-4147-A177-3AD203B41FA5}">
                      <a16:colId xmlns:a16="http://schemas.microsoft.com/office/drawing/2014/main" val="39574059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B-f1C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I-f1C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B-c1C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I-</a:t>
                      </a:r>
                      <a:r>
                        <a:rPr lang="en-US" altLang="zh-CN" sz="1600" dirty="0">
                          <a:solidFill>
                            <a:srgbClr val="00B050"/>
                          </a:solidFill>
                        </a:rPr>
                        <a:t>c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370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B-f1A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I-f1A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B-</a:t>
                      </a: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c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I-</a:t>
                      </a: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c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053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B-f2P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I-f2P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B-</a:t>
                      </a:r>
                      <a:r>
                        <a:rPr lang="en-US" altLang="zh-CN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</a:t>
                      </a:r>
                      <a:r>
                        <a:rPr lang="en-US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2P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I-</a:t>
                      </a:r>
                      <a:r>
                        <a:rPr lang="en-US" altLang="zh-CN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</a:t>
                      </a:r>
                      <a:r>
                        <a:rPr lang="en-US" sz="1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2P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066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B-f3C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I-f3C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B-</a:t>
                      </a:r>
                      <a:r>
                        <a:rPr lang="en-US" altLang="zh-CN" sz="1600" dirty="0">
                          <a:solidFill>
                            <a:srgbClr val="00B050"/>
                          </a:solidFill>
                        </a:rPr>
                        <a:t>c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3C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I-</a:t>
                      </a:r>
                      <a:r>
                        <a:rPr lang="en-US" altLang="zh-CN" sz="1600" dirty="0">
                          <a:solidFill>
                            <a:srgbClr val="00B050"/>
                          </a:solidFill>
                        </a:rPr>
                        <a:t>c</a:t>
                      </a:r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3C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179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B-f3A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I-f3A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B-</a:t>
                      </a: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c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3A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I-</a:t>
                      </a:r>
                      <a:r>
                        <a:rPr lang="en-US" altLang="zh-CN" sz="1600" dirty="0">
                          <a:solidFill>
                            <a:srgbClr val="C00000"/>
                          </a:solidFill>
                        </a:rPr>
                        <a:t>c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3A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236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318056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11FC6C9-9881-2740-BF53-81C5DD358BA8}"/>
              </a:ext>
            </a:extLst>
          </p:cNvPr>
          <p:cNvSpPr txBox="1"/>
          <p:nvPr/>
        </p:nvSpPr>
        <p:spPr>
          <a:xfrm>
            <a:off x="5249537" y="3467100"/>
            <a:ext cx="362310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3</a:t>
            </a:r>
            <a:r>
              <a:rPr lang="zh-CN" altLang="en-US" sz="1600" dirty="0"/>
              <a:t> </a:t>
            </a:r>
            <a:r>
              <a:rPr lang="en-US" altLang="zh-CN" sz="1600" dirty="0"/>
              <a:t>expert</a:t>
            </a:r>
            <a:r>
              <a:rPr lang="zh-CN" altLang="en-US" sz="1600" dirty="0"/>
              <a:t> </a:t>
            </a:r>
            <a:r>
              <a:rPr lang="en-US" altLang="zh-CN" sz="1600" dirty="0"/>
              <a:t>annotators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31</a:t>
            </a:r>
            <a:r>
              <a:rPr lang="zh-CN" altLang="en-US" sz="1600" dirty="0"/>
              <a:t> </a:t>
            </a:r>
            <a:r>
              <a:rPr lang="en-US" altLang="zh-CN" sz="1600" dirty="0"/>
              <a:t>PubMed</a:t>
            </a:r>
            <a:r>
              <a:rPr lang="zh-CN" altLang="en-US" sz="1600" dirty="0"/>
              <a:t> </a:t>
            </a:r>
            <a:r>
              <a:rPr lang="en-US" altLang="zh-CN" sz="1600" dirty="0"/>
              <a:t>paper</a:t>
            </a:r>
            <a:r>
              <a:rPr lang="zh-CN" altLang="en-US" sz="1600" dirty="0"/>
              <a:t> </a:t>
            </a:r>
            <a:r>
              <a:rPr lang="en-US" altLang="zh-CN" sz="1600" dirty="0"/>
              <a:t>abstracts</a:t>
            </a:r>
            <a:r>
              <a:rPr lang="zh-CN" altLang="en-US" sz="1600" dirty="0"/>
              <a:t> </a:t>
            </a:r>
            <a:r>
              <a:rPr lang="en-US" altLang="zh-CN" sz="1600" dirty="0"/>
              <a:t>(docs)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&gt;</a:t>
            </a:r>
            <a:r>
              <a:rPr lang="zh-CN" altLang="en-US" sz="1600" dirty="0"/>
              <a:t> </a:t>
            </a:r>
            <a:r>
              <a:rPr lang="en-US" altLang="zh-CN" sz="1600" dirty="0"/>
              <a:t>30</a:t>
            </a:r>
            <a:r>
              <a:rPr lang="zh-CN" altLang="en-US" sz="1600" dirty="0"/>
              <a:t> </a:t>
            </a:r>
            <a:r>
              <a:rPr lang="en-US" altLang="zh-CN" sz="1600" dirty="0"/>
              <a:t>minutes</a:t>
            </a:r>
            <a:r>
              <a:rPr lang="zh-CN" altLang="en-US" sz="1600" dirty="0"/>
              <a:t> </a:t>
            </a:r>
            <a:r>
              <a:rPr lang="en-US" altLang="zh-CN" sz="1600" dirty="0"/>
              <a:t>per</a:t>
            </a:r>
            <a:r>
              <a:rPr lang="zh-CN" altLang="en-US" sz="1600" dirty="0"/>
              <a:t> </a:t>
            </a:r>
            <a:r>
              <a:rPr lang="en-US" altLang="zh-CN" sz="1600" dirty="0"/>
              <a:t>anno.</a:t>
            </a:r>
            <a:r>
              <a:rPr lang="zh-CN" altLang="en-US" sz="1600" dirty="0"/>
              <a:t> </a:t>
            </a:r>
            <a:r>
              <a:rPr lang="en-US" altLang="zh-CN" sz="1600" dirty="0"/>
              <a:t>per</a:t>
            </a:r>
            <a:r>
              <a:rPr lang="zh-CN" altLang="en-US" sz="1600" dirty="0"/>
              <a:t> </a:t>
            </a:r>
            <a:r>
              <a:rPr lang="en-US" altLang="zh-CN" sz="1600" dirty="0"/>
              <a:t>doc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336</a:t>
            </a:r>
            <a:r>
              <a:rPr lang="zh-CN" altLang="en-US" sz="1600" dirty="0"/>
              <a:t> </a:t>
            </a:r>
            <a:r>
              <a:rPr lang="en-US" altLang="zh-CN" sz="1600" dirty="0"/>
              <a:t>statement</a:t>
            </a:r>
            <a:r>
              <a:rPr lang="zh-CN" altLang="en-US" sz="1600" dirty="0"/>
              <a:t> </a:t>
            </a:r>
            <a:r>
              <a:rPr lang="en-US" altLang="zh-CN" sz="1600" dirty="0"/>
              <a:t>sentences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756</a:t>
            </a:r>
            <a:r>
              <a:rPr lang="zh-CN" altLang="en-US" sz="1600" dirty="0"/>
              <a:t> </a:t>
            </a:r>
            <a:r>
              <a:rPr lang="en-US" altLang="zh-CN" sz="1600" dirty="0"/>
              <a:t>fact</a:t>
            </a:r>
            <a:r>
              <a:rPr lang="zh-CN" altLang="en-US" sz="1600" dirty="0"/>
              <a:t> </a:t>
            </a:r>
            <a:r>
              <a:rPr lang="en-US" altLang="zh-CN" sz="1600" dirty="0"/>
              <a:t>tuples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654</a:t>
            </a:r>
            <a:r>
              <a:rPr lang="zh-CN" altLang="en-US" sz="1600" dirty="0"/>
              <a:t> </a:t>
            </a:r>
            <a:r>
              <a:rPr lang="en-US" altLang="zh-CN" sz="1600" dirty="0"/>
              <a:t>condition</a:t>
            </a:r>
            <a:r>
              <a:rPr lang="zh-CN" altLang="en-US" sz="1600" dirty="0"/>
              <a:t> </a:t>
            </a:r>
            <a:r>
              <a:rPr lang="en-US" altLang="zh-CN" sz="1600" dirty="0"/>
              <a:t>tuples</a:t>
            </a:r>
          </a:p>
        </p:txBody>
      </p:sp>
    </p:spTree>
    <p:extLst>
      <p:ext uri="{BB962C8B-B14F-4D97-AF65-F5344CB8AC3E}">
        <p14:creationId xmlns:p14="http://schemas.microsoft.com/office/powerpoint/2010/main" val="1009978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DE30B1-913E-BF4B-A60B-7AEE7E132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14153-FDFA-394F-81F1-25E450EF5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Unlabeled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pPr lvl="1"/>
            <a:r>
              <a:rPr lang="zh-CN" altLang="en-US" sz="2000" dirty="0"/>
              <a:t>  </a:t>
            </a:r>
            <a:r>
              <a:rPr lang="en-US" altLang="zh-CN" sz="2000" dirty="0">
                <a:solidFill>
                  <a:srgbClr val="0432FF"/>
                </a:solidFill>
              </a:rPr>
              <a:t>15</a:t>
            </a:r>
            <a:r>
              <a:rPr lang="en-US" altLang="zh-CN" sz="2000" dirty="0"/>
              <a:t>,544,338</a:t>
            </a:r>
            <a:r>
              <a:rPr lang="zh-CN" altLang="en-US" sz="2000" dirty="0"/>
              <a:t> </a:t>
            </a:r>
            <a:r>
              <a:rPr lang="en-US" altLang="zh-CN" sz="2000" dirty="0"/>
              <a:t>documents</a:t>
            </a:r>
          </a:p>
          <a:p>
            <a:pPr lvl="1"/>
            <a:r>
              <a:rPr lang="en-US" altLang="zh-CN" sz="2000" dirty="0">
                <a:solidFill>
                  <a:srgbClr val="0432FF"/>
                </a:solidFill>
              </a:rPr>
              <a:t>140</a:t>
            </a:r>
            <a:r>
              <a:rPr lang="en-US" altLang="zh-CN" sz="2000" dirty="0"/>
              <a:t>,949,399</a:t>
            </a:r>
            <a:r>
              <a:rPr lang="zh-CN" altLang="en-US" sz="2000" dirty="0"/>
              <a:t> </a:t>
            </a:r>
            <a:r>
              <a:rPr lang="en-US" altLang="zh-CN" sz="2000" dirty="0"/>
              <a:t>statement</a:t>
            </a:r>
            <a:r>
              <a:rPr lang="zh-CN" altLang="en-US" sz="2000" dirty="0"/>
              <a:t> </a:t>
            </a:r>
            <a:r>
              <a:rPr lang="en-US" altLang="zh-CN" sz="2000" dirty="0"/>
              <a:t>sentences</a:t>
            </a:r>
          </a:p>
          <a:p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</a:p>
          <a:p>
            <a:pPr lvl="1"/>
            <a:r>
              <a:rPr lang="en-US" altLang="zh-CN" sz="2000" dirty="0"/>
              <a:t>Tokenization</a:t>
            </a:r>
          </a:p>
          <a:p>
            <a:pPr lvl="1"/>
            <a:r>
              <a:rPr lang="en-US" altLang="zh-CN" sz="2000" dirty="0"/>
              <a:t>Part-of-speech</a:t>
            </a:r>
            <a:r>
              <a:rPr lang="zh-CN" altLang="en-US" sz="2000" dirty="0"/>
              <a:t> </a:t>
            </a:r>
            <a:r>
              <a:rPr lang="en-US" altLang="zh-CN" sz="2000" dirty="0"/>
              <a:t>tagging</a:t>
            </a:r>
          </a:p>
          <a:p>
            <a:pPr lvl="1"/>
            <a:r>
              <a:rPr lang="en-US" altLang="zh-CN" sz="2000" dirty="0"/>
              <a:t>Phrase</a:t>
            </a:r>
            <a:r>
              <a:rPr lang="zh-CN" altLang="en-US" sz="2000" dirty="0"/>
              <a:t> </a:t>
            </a:r>
            <a:r>
              <a:rPr lang="en-US" altLang="zh-CN" sz="2000" dirty="0"/>
              <a:t>mining</a:t>
            </a:r>
          </a:p>
          <a:p>
            <a:pPr lvl="1"/>
            <a:r>
              <a:rPr lang="en-US" altLang="zh-CN" sz="2000" dirty="0"/>
              <a:t>Concept</a:t>
            </a:r>
            <a:r>
              <a:rPr lang="zh-CN" altLang="en-US" sz="2000" dirty="0"/>
              <a:t> </a:t>
            </a:r>
            <a:r>
              <a:rPr lang="en-US" altLang="zh-CN" sz="2000" dirty="0"/>
              <a:t>detection</a:t>
            </a:r>
          </a:p>
          <a:p>
            <a:pPr lvl="1"/>
            <a:r>
              <a:rPr lang="en-US" altLang="zh-CN" sz="2000" dirty="0"/>
              <a:t>Attribute</a:t>
            </a:r>
            <a:r>
              <a:rPr lang="zh-CN" altLang="en-US" sz="2000" dirty="0"/>
              <a:t> </a:t>
            </a:r>
            <a:r>
              <a:rPr lang="en-US" altLang="zh-CN" sz="2000" dirty="0"/>
              <a:t>discovery</a:t>
            </a:r>
          </a:p>
          <a:p>
            <a:pPr lvl="1"/>
            <a:r>
              <a:rPr lang="en-US" altLang="zh-CN" sz="2000" dirty="0"/>
              <a:t>…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FDCEE7-9A8C-7A45-80F1-BC17BFDB0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Signals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Massive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B1D08F9-6EED-D549-94FD-FEEF815289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4823766"/>
                  </p:ext>
                </p:extLst>
              </p:nvPr>
            </p:nvGraphicFramePr>
            <p:xfrm>
              <a:off x="3886200" y="2781300"/>
              <a:ext cx="4953000" cy="19507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71800">
                      <a:extLst>
                        <a:ext uri="{9D8B030D-6E8A-4147-A177-3AD203B41FA5}">
                          <a16:colId xmlns:a16="http://schemas.microsoft.com/office/drawing/2014/main" val="1776542071"/>
                        </a:ext>
                      </a:extLst>
                    </a:gridCol>
                    <a:gridCol w="1981200">
                      <a:extLst>
                        <a:ext uri="{9D8B030D-6E8A-4147-A177-3AD203B41FA5}">
                          <a16:colId xmlns:a16="http://schemas.microsoft.com/office/drawing/2014/main" val="656631825"/>
                        </a:ext>
                      </a:extLst>
                    </a:gridCol>
                  </a:tblGrid>
                  <a:tr h="224519">
                    <a:tc>
                      <a:txBody>
                        <a:bodyPr/>
                        <a:lstStyle/>
                        <a:p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Structured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Output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Publications</a:t>
                          </a:r>
                          <a:r>
                            <a:rPr lang="zh-CN" altLang="en-US" sz="1200" b="1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(’17-)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126568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altLang="zh-CN" sz="1600" baseline="-25000" dirty="0"/>
                            <a:t>hrase</a:t>
                          </a:r>
                          <a:endParaRPr lang="en-US" sz="16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dirty="0"/>
                            <a:t>TKDE’18</a:t>
                          </a:r>
                          <a:endParaRPr lang="en-US" sz="1050" baseline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3248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altLang="zh-CN" sz="1600" baseline="-25000" dirty="0"/>
                            <a:t>oncept</a:t>
                          </a:r>
                          <a:endParaRPr lang="en-US" sz="16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ACL’20sub</a:t>
                          </a:r>
                          <a:r>
                            <a:rPr lang="en-US" altLang="zh-CN" sz="1050" baseline="-25000" dirty="0"/>
                            <a:t>a</a:t>
                          </a:r>
                          <a:r>
                            <a:rPr lang="en-US" altLang="zh-CN" sz="1050" dirty="0"/>
                            <a:t>, ACL’20sub</a:t>
                          </a:r>
                          <a:r>
                            <a:rPr lang="en-US" altLang="zh-CN" sz="1050" baseline="-25000" dirty="0"/>
                            <a:t>b</a:t>
                          </a:r>
                          <a:endParaRPr lang="en-US" sz="1050" baseline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606744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oncept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r>
                            <a:rPr lang="en-US" altLang="zh-CN" sz="1600" baseline="-25000" dirty="0"/>
                            <a:t>elation</a:t>
                          </a:r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KDD’18c,</a:t>
                          </a:r>
                          <a:r>
                            <a:rPr lang="zh-CN" altLang="en-US" sz="1050" dirty="0"/>
                            <a:t> </a:t>
                          </a:r>
                          <a:r>
                            <a:rPr lang="en-US" altLang="zh-CN" sz="1050" dirty="0"/>
                            <a:t>TextGraphs’19</a:t>
                          </a:r>
                          <a:endParaRPr lang="en-US" sz="1050" baseline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657077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ntity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1600" baseline="-25000" dirty="0"/>
                            <a:t>ttribute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altLang="zh-CN" sz="1600" baseline="-25000" dirty="0" err="1">
                              <a:solidFill>
                                <a:schemeClr val="tx1"/>
                              </a:solidFill>
                            </a:rPr>
                            <a:t>alue</a:t>
                          </a:r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KDD’17,</a:t>
                          </a:r>
                          <a:r>
                            <a:rPr lang="zh-CN" altLang="en-US" sz="1050" dirty="0"/>
                            <a:t> </a:t>
                          </a:r>
                          <a:r>
                            <a:rPr lang="en-US" altLang="zh-CN" sz="1050" dirty="0"/>
                            <a:t>KDD’18b,</a:t>
                          </a:r>
                          <a:r>
                            <a:rPr lang="zh-CN" altLang="en-US" sz="1050" dirty="0"/>
                            <a:t> </a:t>
                          </a:r>
                          <a:r>
                            <a:rPr lang="en-US" altLang="zh-CN" sz="1050" dirty="0"/>
                            <a:t>EYRE’19</a:t>
                          </a:r>
                          <a:endParaRPr lang="en-US" sz="1050" baseline="-25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55814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ntity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1600" baseline="-25000" dirty="0"/>
                            <a:t>ttribute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alue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altLang="zh-CN" sz="1600" baseline="-25000" dirty="0"/>
                            <a:t>start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altLang="zh-CN" sz="1600" baseline="-25000" dirty="0"/>
                            <a:t>end</a:t>
                          </a:r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WWW’19a,</a:t>
                          </a:r>
                          <a:r>
                            <a:rPr lang="zh-CN" altLang="en-US" sz="1050" dirty="0"/>
                            <a:t> </a:t>
                          </a:r>
                          <a:r>
                            <a:rPr lang="en-US" altLang="zh-CN" sz="1050" dirty="0"/>
                            <a:t>WWW’20sub</a:t>
                          </a:r>
                          <a:r>
                            <a:rPr lang="en-US" altLang="zh-CN" sz="1050" baseline="-25000" dirty="0"/>
                            <a:t>c</a:t>
                          </a:r>
                          <a:endParaRPr lang="en-US" sz="1050" baseline="-25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60526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5B1D08F9-6EED-D549-94FD-FEEF8152897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4823766"/>
                  </p:ext>
                </p:extLst>
              </p:nvPr>
            </p:nvGraphicFramePr>
            <p:xfrm>
              <a:off x="3886200" y="2781300"/>
              <a:ext cx="4953000" cy="19507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71800">
                      <a:extLst>
                        <a:ext uri="{9D8B030D-6E8A-4147-A177-3AD203B41FA5}">
                          <a16:colId xmlns:a16="http://schemas.microsoft.com/office/drawing/2014/main" val="1776542071"/>
                        </a:ext>
                      </a:extLst>
                    </a:gridCol>
                    <a:gridCol w="1981200">
                      <a:extLst>
                        <a:ext uri="{9D8B030D-6E8A-4147-A177-3AD203B41FA5}">
                          <a16:colId xmlns:a16="http://schemas.microsoft.com/office/drawing/2014/main" val="656631825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Structured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Output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Publications</a:t>
                          </a:r>
                          <a:r>
                            <a:rPr lang="zh-CN" altLang="en-US" sz="1200" b="1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(’17-)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126568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27" t="-88462" r="-67094" b="-4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dirty="0"/>
                            <a:t>TKDE’18</a:t>
                          </a:r>
                          <a:endParaRPr lang="en-US" sz="1050" baseline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3248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27" t="-181481" r="-67094" b="-3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ACL’20sub</a:t>
                          </a:r>
                          <a:r>
                            <a:rPr lang="en-US" altLang="zh-CN" sz="1050" baseline="-25000" dirty="0"/>
                            <a:t>a</a:t>
                          </a:r>
                          <a:r>
                            <a:rPr lang="en-US" altLang="zh-CN" sz="1050" dirty="0"/>
                            <a:t>, ACL’20sub</a:t>
                          </a:r>
                          <a:r>
                            <a:rPr lang="en-US" altLang="zh-CN" sz="1050" baseline="-25000" dirty="0"/>
                            <a:t>b</a:t>
                          </a:r>
                          <a:endParaRPr lang="en-US" sz="1050" baseline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6067446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27" t="-292308" r="-67094" b="-2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KDD’18c,</a:t>
                          </a:r>
                          <a:r>
                            <a:rPr lang="zh-CN" altLang="en-US" sz="1050" dirty="0"/>
                            <a:t> </a:t>
                          </a:r>
                          <a:r>
                            <a:rPr lang="en-US" altLang="zh-CN" sz="1050" dirty="0"/>
                            <a:t>TextGraphs’19</a:t>
                          </a:r>
                          <a:endParaRPr lang="en-US" sz="1050" baseline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657077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27" t="-377778" r="-67094" b="-1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KDD’17,</a:t>
                          </a:r>
                          <a:r>
                            <a:rPr lang="zh-CN" altLang="en-US" sz="1050" dirty="0"/>
                            <a:t> </a:t>
                          </a:r>
                          <a:r>
                            <a:rPr lang="en-US" altLang="zh-CN" sz="1050" dirty="0"/>
                            <a:t>KDD’18b,</a:t>
                          </a:r>
                          <a:r>
                            <a:rPr lang="zh-CN" altLang="en-US" sz="1050" dirty="0"/>
                            <a:t> </a:t>
                          </a:r>
                          <a:r>
                            <a:rPr lang="en-US" altLang="zh-CN" sz="1050" dirty="0"/>
                            <a:t>EYRE’19</a:t>
                          </a:r>
                          <a:endParaRPr lang="en-US" sz="1050" baseline="-25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55814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27" t="-496154" r="-67094" b="-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WWW’19a,</a:t>
                          </a:r>
                          <a:r>
                            <a:rPr lang="zh-CN" altLang="en-US" sz="1050" dirty="0"/>
                            <a:t> </a:t>
                          </a:r>
                          <a:r>
                            <a:rPr lang="en-US" altLang="zh-CN" sz="1050" dirty="0"/>
                            <a:t>WWW’20sub</a:t>
                          </a:r>
                          <a:r>
                            <a:rPr lang="en-US" altLang="zh-CN" sz="1050" baseline="-25000" dirty="0"/>
                            <a:t>c</a:t>
                          </a:r>
                          <a:endParaRPr lang="en-US" sz="1050" baseline="-25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60526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33068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FFE0E-ABF2-0B4C-8AF7-E95713498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07FC91-F58B-CB47-A089-4B0EB2BD7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/>
              <a:t>Multi-Input</a:t>
            </a:r>
            <a:r>
              <a:rPr lang="zh-CN" altLang="en-US" sz="2800" dirty="0"/>
              <a:t> </a:t>
            </a:r>
            <a:r>
              <a:rPr lang="en-US" altLang="zh-CN" sz="2800" dirty="0"/>
              <a:t>Multi-Output</a:t>
            </a:r>
            <a:r>
              <a:rPr lang="zh-CN" altLang="en-US" sz="2800" dirty="0"/>
              <a:t> </a:t>
            </a:r>
            <a:r>
              <a:rPr lang="en-US" altLang="zh-CN" sz="2800" dirty="0"/>
              <a:t>Sequence</a:t>
            </a:r>
            <a:r>
              <a:rPr lang="zh-CN" altLang="en-US" sz="2800" dirty="0"/>
              <a:t> </a:t>
            </a:r>
            <a:r>
              <a:rPr lang="en-US" altLang="zh-CN" sz="2800" dirty="0"/>
              <a:t>Labeling</a:t>
            </a:r>
            <a:endParaRPr lang="en-US" sz="2800" dirty="0"/>
          </a:p>
        </p:txBody>
      </p:sp>
      <p:graphicFrame>
        <p:nvGraphicFramePr>
          <p:cNvPr id="94" name="Table 93">
            <a:extLst>
              <a:ext uri="{FF2B5EF4-FFF2-40B4-BE49-F238E27FC236}">
                <a16:creationId xmlns:a16="http://schemas.microsoft.com/office/drawing/2014/main" id="{FB1A59D7-8143-9E40-BCD0-947D02768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965179"/>
              </p:ext>
            </p:extLst>
          </p:nvPr>
        </p:nvGraphicFramePr>
        <p:xfrm>
          <a:off x="292591" y="1428936"/>
          <a:ext cx="8610601" cy="248173"/>
        </p:xfrm>
        <a:graphic>
          <a:graphicData uri="http://schemas.openxmlformats.org/drawingml/2006/table">
            <a:tbl>
              <a:tblPr/>
              <a:tblGrid>
                <a:gridCol w="813253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744198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368394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888202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353799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658798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134596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000397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390398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670998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573398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282172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187213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whereas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alkaline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increases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TRPV5/V6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channels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Jurkat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cells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AE6A333C-1AF5-DE4E-8B34-CD82FF63A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013081"/>
              </p:ext>
            </p:extLst>
          </p:nvPr>
        </p:nvGraphicFramePr>
        <p:xfrm>
          <a:off x="291298" y="3972598"/>
          <a:ext cx="8610602" cy="248173"/>
        </p:xfrm>
        <a:graphic>
          <a:graphicData uri="http://schemas.openxmlformats.org/drawingml/2006/table">
            <a:tbl>
              <a:tblPr/>
              <a:tblGrid>
                <a:gridCol w="813253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744198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368394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888202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353799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658798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134596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000397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390399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670998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573398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282172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187213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graphicFrame>
        <p:nvGraphicFramePr>
          <p:cNvPr id="96" name="Table 95">
            <a:extLst>
              <a:ext uri="{FF2B5EF4-FFF2-40B4-BE49-F238E27FC236}">
                <a16:creationId xmlns:a16="http://schemas.microsoft.com/office/drawing/2014/main" id="{7A93DD90-ED2C-524C-8DAC-DD7CD3591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517892"/>
              </p:ext>
            </p:extLst>
          </p:nvPr>
        </p:nvGraphicFramePr>
        <p:xfrm>
          <a:off x="291299" y="4280641"/>
          <a:ext cx="8610599" cy="248173"/>
        </p:xfrm>
        <a:graphic>
          <a:graphicData uri="http://schemas.openxmlformats.org/drawingml/2006/table">
            <a:tbl>
              <a:tblPr/>
              <a:tblGrid>
                <a:gridCol w="813252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744198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368394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888202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353799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658798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134596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000397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390398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670998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573398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282171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187213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B-f1C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I-f1C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B-f2P</a:t>
                      </a:r>
                      <a:endParaRPr lang="en-US" sz="16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B-f3A</a:t>
                      </a:r>
                      <a:endParaRPr 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B-f3C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I-f3C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graphicFrame>
        <p:nvGraphicFramePr>
          <p:cNvPr id="97" name="Table 96">
            <a:extLst>
              <a:ext uri="{FF2B5EF4-FFF2-40B4-BE49-F238E27FC236}">
                <a16:creationId xmlns:a16="http://schemas.microsoft.com/office/drawing/2014/main" id="{FD7B68D1-BA3B-2C47-B705-52CE7F277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434785"/>
              </p:ext>
            </p:extLst>
          </p:nvPr>
        </p:nvGraphicFramePr>
        <p:xfrm>
          <a:off x="291298" y="4590527"/>
          <a:ext cx="8610600" cy="248173"/>
        </p:xfrm>
        <a:graphic>
          <a:graphicData uri="http://schemas.openxmlformats.org/drawingml/2006/table">
            <a:tbl>
              <a:tblPr/>
              <a:tblGrid>
                <a:gridCol w="813252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744197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368394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888202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353799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658798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134597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000397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390398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670998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573398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282172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187213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B-c1C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I-c1C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B-c2P</a:t>
                      </a:r>
                      <a:endParaRPr lang="en-US" sz="11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B-c3C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I-c3C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I-c3C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5D03156F-F900-5B48-85C5-A1B5843C9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732795"/>
              </p:ext>
            </p:extLst>
          </p:nvPr>
        </p:nvGraphicFramePr>
        <p:xfrm>
          <a:off x="291297" y="1745080"/>
          <a:ext cx="8610603" cy="248173"/>
        </p:xfrm>
        <a:graphic>
          <a:graphicData uri="http://schemas.openxmlformats.org/drawingml/2006/table">
            <a:tbl>
              <a:tblPr/>
              <a:tblGrid>
                <a:gridCol w="813253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744198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368394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888202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353799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658798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134597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000397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390399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670998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573398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282172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60860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NNS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</a:t>
                      </a:r>
                      <a:endParaRPr lang="en-US" sz="16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</a:t>
                      </a:r>
                      <a:endParaRPr lang="en-US" sz="16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VBZ</a:t>
                      </a:r>
                      <a:endParaRPr lang="en-US" sz="16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</a:t>
                      </a:r>
                      <a:endParaRPr lang="en-US" sz="16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NNP</a:t>
                      </a:r>
                      <a:endParaRPr lang="en-US" sz="16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NNS</a:t>
                      </a:r>
                      <a:endParaRPr lang="en-US" sz="16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</a:t>
                      </a:r>
                      <a:endParaRPr lang="en-US" sz="16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NNP</a:t>
                      </a:r>
                      <a:endParaRPr lang="en-US" sz="16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NNP</a:t>
                      </a:r>
                      <a:endParaRPr lang="en-US" sz="16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NNS</a:t>
                      </a:r>
                      <a:endParaRPr lang="en-US" sz="16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graphicFrame>
        <p:nvGraphicFramePr>
          <p:cNvPr id="99" name="Table 98">
            <a:extLst>
              <a:ext uri="{FF2B5EF4-FFF2-40B4-BE49-F238E27FC236}">
                <a16:creationId xmlns:a16="http://schemas.microsoft.com/office/drawing/2014/main" id="{717E8322-45A5-3E48-8994-B37A7298C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112676"/>
              </p:ext>
            </p:extLst>
          </p:nvPr>
        </p:nvGraphicFramePr>
        <p:xfrm>
          <a:off x="291297" y="2053230"/>
          <a:ext cx="8610603" cy="278653"/>
        </p:xfrm>
        <a:graphic>
          <a:graphicData uri="http://schemas.openxmlformats.org/drawingml/2006/table">
            <a:tbl>
              <a:tblPr/>
              <a:tblGrid>
                <a:gridCol w="813253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744198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368394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888202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353799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658798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134597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000397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390398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670999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573398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282172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34190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B-P</a:t>
                      </a:r>
                      <a:endParaRPr lang="en-US" sz="18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I-P</a:t>
                      </a:r>
                      <a:endParaRPr lang="en-US" sz="18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8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B-A</a:t>
                      </a:r>
                      <a:endParaRPr lang="en-US" sz="18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B-C</a:t>
                      </a:r>
                      <a:endParaRPr lang="en-US" sz="18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I-C</a:t>
                      </a:r>
                      <a:endParaRPr lang="en-US" sz="18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8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B-C</a:t>
                      </a:r>
                      <a:endParaRPr lang="en-US" sz="18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I-C</a:t>
                      </a:r>
                      <a:endParaRPr lang="en-US" sz="18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I-C</a:t>
                      </a:r>
                      <a:endParaRPr lang="en-US" sz="18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sp>
        <p:nvSpPr>
          <p:cNvPr id="100" name="Rectangle 99">
            <a:extLst>
              <a:ext uri="{FF2B5EF4-FFF2-40B4-BE49-F238E27FC236}">
                <a16:creationId xmlns:a16="http://schemas.microsoft.com/office/drawing/2014/main" id="{E8D47977-108C-0744-A1DF-AAAE3945BB55}"/>
              </a:ext>
            </a:extLst>
          </p:cNvPr>
          <p:cNvSpPr>
            <a:spLocks noChangeAspect="1"/>
          </p:cNvSpPr>
          <p:nvPr/>
        </p:nvSpPr>
        <p:spPr>
          <a:xfrm>
            <a:off x="441960" y="2980364"/>
            <a:ext cx="365760" cy="365760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CEDDC2C-5E60-D148-8E12-93BDBDDB36B9}"/>
              </a:ext>
            </a:extLst>
          </p:cNvPr>
          <p:cNvSpPr>
            <a:spLocks noChangeAspect="1"/>
          </p:cNvSpPr>
          <p:nvPr/>
        </p:nvSpPr>
        <p:spPr>
          <a:xfrm>
            <a:off x="1264920" y="2979396"/>
            <a:ext cx="365760" cy="365760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7369FA5-7F46-FE45-8650-D96051C0C288}"/>
              </a:ext>
            </a:extLst>
          </p:cNvPr>
          <p:cNvCxnSpPr>
            <a:cxnSpLocks/>
          </p:cNvCxnSpPr>
          <p:nvPr/>
        </p:nvCxnSpPr>
        <p:spPr>
          <a:xfrm>
            <a:off x="820420" y="3115525"/>
            <a:ext cx="44450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449C50E9-93D4-7946-99FC-FAFE352B54D4}"/>
              </a:ext>
            </a:extLst>
          </p:cNvPr>
          <p:cNvCxnSpPr>
            <a:cxnSpLocks/>
          </p:cNvCxnSpPr>
          <p:nvPr/>
        </p:nvCxnSpPr>
        <p:spPr>
          <a:xfrm>
            <a:off x="820419" y="3238500"/>
            <a:ext cx="444501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54EB4BA4-8F53-7B48-B131-72A84B514459}"/>
              </a:ext>
            </a:extLst>
          </p:cNvPr>
          <p:cNvCxnSpPr>
            <a:cxnSpLocks/>
          </p:cNvCxnSpPr>
          <p:nvPr/>
        </p:nvCxnSpPr>
        <p:spPr>
          <a:xfrm flipH="1" flipV="1">
            <a:off x="616130" y="2402483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7B726A7-316A-3248-A224-07E36642BADE}"/>
              </a:ext>
            </a:extLst>
          </p:cNvPr>
          <p:cNvCxnSpPr>
            <a:cxnSpLocks/>
          </p:cNvCxnSpPr>
          <p:nvPr/>
        </p:nvCxnSpPr>
        <p:spPr>
          <a:xfrm flipH="1" flipV="1">
            <a:off x="624840" y="3367786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40C41E2-1B20-B543-A72B-041C7F32D33C}"/>
              </a:ext>
            </a:extLst>
          </p:cNvPr>
          <p:cNvCxnSpPr>
            <a:cxnSpLocks/>
          </p:cNvCxnSpPr>
          <p:nvPr/>
        </p:nvCxnSpPr>
        <p:spPr>
          <a:xfrm flipH="1" flipV="1">
            <a:off x="1447800" y="2401515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646E40A-D506-B845-A192-9B35D7FD6B07}"/>
              </a:ext>
            </a:extLst>
          </p:cNvPr>
          <p:cNvCxnSpPr>
            <a:cxnSpLocks/>
          </p:cNvCxnSpPr>
          <p:nvPr/>
        </p:nvCxnSpPr>
        <p:spPr>
          <a:xfrm flipH="1" flipV="1">
            <a:off x="1456510" y="3366818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0171670-69B7-E64E-A6EB-BA545D0FB0A8}"/>
              </a:ext>
            </a:extLst>
          </p:cNvPr>
          <p:cNvSpPr>
            <a:spLocks noChangeAspect="1"/>
          </p:cNvSpPr>
          <p:nvPr/>
        </p:nvSpPr>
        <p:spPr>
          <a:xfrm>
            <a:off x="1844040" y="2979396"/>
            <a:ext cx="365760" cy="365760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A8B6791-28BB-464C-8561-72CCC6749761}"/>
              </a:ext>
            </a:extLst>
          </p:cNvPr>
          <p:cNvCxnSpPr>
            <a:cxnSpLocks/>
          </p:cNvCxnSpPr>
          <p:nvPr/>
        </p:nvCxnSpPr>
        <p:spPr>
          <a:xfrm>
            <a:off x="1630680" y="3115525"/>
            <a:ext cx="213360" cy="1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D0B2F9A8-E731-C042-8CAB-36E2C9ABF230}"/>
              </a:ext>
            </a:extLst>
          </p:cNvPr>
          <p:cNvCxnSpPr>
            <a:cxnSpLocks/>
          </p:cNvCxnSpPr>
          <p:nvPr/>
        </p:nvCxnSpPr>
        <p:spPr>
          <a:xfrm>
            <a:off x="1630680" y="3238500"/>
            <a:ext cx="21336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A31EAC8-B93F-444F-9C24-E3A9D405D8F9}"/>
              </a:ext>
            </a:extLst>
          </p:cNvPr>
          <p:cNvCxnSpPr>
            <a:cxnSpLocks/>
          </p:cNvCxnSpPr>
          <p:nvPr/>
        </p:nvCxnSpPr>
        <p:spPr>
          <a:xfrm flipH="1" flipV="1">
            <a:off x="2026920" y="2401515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0AD4244-FC71-6940-8171-44814CE9C93B}"/>
              </a:ext>
            </a:extLst>
          </p:cNvPr>
          <p:cNvCxnSpPr>
            <a:cxnSpLocks/>
          </p:cNvCxnSpPr>
          <p:nvPr/>
        </p:nvCxnSpPr>
        <p:spPr>
          <a:xfrm flipH="1" flipV="1">
            <a:off x="2035630" y="3366818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1DD682D-89F9-F24A-B4C5-A79D220D4EAB}"/>
              </a:ext>
            </a:extLst>
          </p:cNvPr>
          <p:cNvSpPr>
            <a:spLocks noChangeAspect="1"/>
          </p:cNvSpPr>
          <p:nvPr/>
        </p:nvSpPr>
        <p:spPr>
          <a:xfrm>
            <a:off x="2461260" y="2979396"/>
            <a:ext cx="365760" cy="365760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58ABC6C-447E-384B-B8DA-1EFA101C370B}"/>
              </a:ext>
            </a:extLst>
          </p:cNvPr>
          <p:cNvCxnSpPr>
            <a:cxnSpLocks/>
          </p:cNvCxnSpPr>
          <p:nvPr/>
        </p:nvCxnSpPr>
        <p:spPr>
          <a:xfrm>
            <a:off x="2209800" y="3115525"/>
            <a:ext cx="25146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2D65E4F-AAB1-F644-BC2C-6C19B1B9F099}"/>
              </a:ext>
            </a:extLst>
          </p:cNvPr>
          <p:cNvCxnSpPr>
            <a:cxnSpLocks/>
          </p:cNvCxnSpPr>
          <p:nvPr/>
        </p:nvCxnSpPr>
        <p:spPr>
          <a:xfrm>
            <a:off x="2209800" y="3238500"/>
            <a:ext cx="25146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17A5B24-72BD-2547-9E6E-DFC437730575}"/>
              </a:ext>
            </a:extLst>
          </p:cNvPr>
          <p:cNvCxnSpPr>
            <a:cxnSpLocks/>
          </p:cNvCxnSpPr>
          <p:nvPr/>
        </p:nvCxnSpPr>
        <p:spPr>
          <a:xfrm flipH="1" flipV="1">
            <a:off x="2644140" y="2401515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3468D2A8-3E67-4240-98B9-F4AD49435320}"/>
              </a:ext>
            </a:extLst>
          </p:cNvPr>
          <p:cNvCxnSpPr>
            <a:cxnSpLocks/>
          </p:cNvCxnSpPr>
          <p:nvPr/>
        </p:nvCxnSpPr>
        <p:spPr>
          <a:xfrm flipH="1" flipV="1">
            <a:off x="2652850" y="3366818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3CB3594-05E5-F94A-A83F-7FE2D4231BE8}"/>
              </a:ext>
            </a:extLst>
          </p:cNvPr>
          <p:cNvSpPr>
            <a:spLocks noChangeAspect="1"/>
          </p:cNvSpPr>
          <p:nvPr/>
        </p:nvSpPr>
        <p:spPr>
          <a:xfrm>
            <a:off x="3060699" y="2979396"/>
            <a:ext cx="365760" cy="365760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51317972-6A19-EE42-BDD7-737D0291D74A}"/>
              </a:ext>
            </a:extLst>
          </p:cNvPr>
          <p:cNvCxnSpPr>
            <a:cxnSpLocks/>
          </p:cNvCxnSpPr>
          <p:nvPr/>
        </p:nvCxnSpPr>
        <p:spPr>
          <a:xfrm>
            <a:off x="2827020" y="3115525"/>
            <a:ext cx="233679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DB2166A-9C72-AD4E-9DDC-033765FE50F0}"/>
              </a:ext>
            </a:extLst>
          </p:cNvPr>
          <p:cNvCxnSpPr>
            <a:cxnSpLocks/>
          </p:cNvCxnSpPr>
          <p:nvPr/>
        </p:nvCxnSpPr>
        <p:spPr>
          <a:xfrm>
            <a:off x="2827020" y="3238500"/>
            <a:ext cx="233679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CCDEE4E-AB3F-514D-BA13-E24559D62565}"/>
              </a:ext>
            </a:extLst>
          </p:cNvPr>
          <p:cNvCxnSpPr>
            <a:cxnSpLocks/>
          </p:cNvCxnSpPr>
          <p:nvPr/>
        </p:nvCxnSpPr>
        <p:spPr>
          <a:xfrm flipH="1" flipV="1">
            <a:off x="3243579" y="2401515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32519640-9CA3-7541-AB3E-C2F7522BABA5}"/>
              </a:ext>
            </a:extLst>
          </p:cNvPr>
          <p:cNvCxnSpPr>
            <a:cxnSpLocks/>
          </p:cNvCxnSpPr>
          <p:nvPr/>
        </p:nvCxnSpPr>
        <p:spPr>
          <a:xfrm flipH="1" flipV="1">
            <a:off x="3252289" y="3366818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C01F335-4542-0145-A4B9-CA785AA69849}"/>
              </a:ext>
            </a:extLst>
          </p:cNvPr>
          <p:cNvSpPr>
            <a:spLocks noChangeAspect="1"/>
          </p:cNvSpPr>
          <p:nvPr/>
        </p:nvSpPr>
        <p:spPr>
          <a:xfrm>
            <a:off x="3660138" y="2979396"/>
            <a:ext cx="365760" cy="365760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3506CC51-6BB9-7B49-A235-141F3BBE6757}"/>
              </a:ext>
            </a:extLst>
          </p:cNvPr>
          <p:cNvCxnSpPr>
            <a:cxnSpLocks/>
          </p:cNvCxnSpPr>
          <p:nvPr/>
        </p:nvCxnSpPr>
        <p:spPr>
          <a:xfrm>
            <a:off x="3426459" y="3115525"/>
            <a:ext cx="233679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589D0CF-7B15-8F45-84F8-2042FC4AFF8C}"/>
              </a:ext>
            </a:extLst>
          </p:cNvPr>
          <p:cNvCxnSpPr>
            <a:cxnSpLocks/>
          </p:cNvCxnSpPr>
          <p:nvPr/>
        </p:nvCxnSpPr>
        <p:spPr>
          <a:xfrm>
            <a:off x="3426459" y="3238500"/>
            <a:ext cx="233679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D721277-10DE-CF42-B4A1-77467970AFFD}"/>
              </a:ext>
            </a:extLst>
          </p:cNvPr>
          <p:cNvCxnSpPr>
            <a:cxnSpLocks/>
          </p:cNvCxnSpPr>
          <p:nvPr/>
        </p:nvCxnSpPr>
        <p:spPr>
          <a:xfrm flipH="1" flipV="1">
            <a:off x="3843018" y="2401515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0159F2A-8A2D-254D-AF85-2EE5E7610041}"/>
              </a:ext>
            </a:extLst>
          </p:cNvPr>
          <p:cNvCxnSpPr>
            <a:cxnSpLocks/>
          </p:cNvCxnSpPr>
          <p:nvPr/>
        </p:nvCxnSpPr>
        <p:spPr>
          <a:xfrm flipH="1" flipV="1">
            <a:off x="3851728" y="3366818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65FFA86-FDDE-364E-A75C-4E044BE157FA}"/>
              </a:ext>
            </a:extLst>
          </p:cNvPr>
          <p:cNvSpPr>
            <a:spLocks noChangeAspect="1"/>
          </p:cNvSpPr>
          <p:nvPr/>
        </p:nvSpPr>
        <p:spPr>
          <a:xfrm>
            <a:off x="4076697" y="2979396"/>
            <a:ext cx="365760" cy="365760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4FF855B-BA3F-F241-8891-4E30BDF8C5A0}"/>
              </a:ext>
            </a:extLst>
          </p:cNvPr>
          <p:cNvCxnSpPr>
            <a:cxnSpLocks/>
          </p:cNvCxnSpPr>
          <p:nvPr/>
        </p:nvCxnSpPr>
        <p:spPr>
          <a:xfrm>
            <a:off x="3886200" y="3115525"/>
            <a:ext cx="224969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FC010427-F9BD-F24F-AA59-E61AB6D2FBC2}"/>
              </a:ext>
            </a:extLst>
          </p:cNvPr>
          <p:cNvCxnSpPr>
            <a:cxnSpLocks/>
          </p:cNvCxnSpPr>
          <p:nvPr/>
        </p:nvCxnSpPr>
        <p:spPr>
          <a:xfrm>
            <a:off x="3886200" y="3238500"/>
            <a:ext cx="224969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48DB5D0C-34F2-4F4B-AEBA-3C1382AA9B76}"/>
              </a:ext>
            </a:extLst>
          </p:cNvPr>
          <p:cNvCxnSpPr>
            <a:cxnSpLocks/>
          </p:cNvCxnSpPr>
          <p:nvPr/>
        </p:nvCxnSpPr>
        <p:spPr>
          <a:xfrm flipH="1" flipV="1">
            <a:off x="4259577" y="2401515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07F9C0B-A14B-0B46-90F5-7ACF69B13DFC}"/>
              </a:ext>
            </a:extLst>
          </p:cNvPr>
          <p:cNvCxnSpPr>
            <a:cxnSpLocks/>
          </p:cNvCxnSpPr>
          <p:nvPr/>
        </p:nvCxnSpPr>
        <p:spPr>
          <a:xfrm flipH="1" flipV="1">
            <a:off x="4268287" y="3366818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438EC1D-8A2D-4C41-AE9A-4A2B8E2D282A}"/>
              </a:ext>
            </a:extLst>
          </p:cNvPr>
          <p:cNvSpPr>
            <a:spLocks noChangeAspect="1"/>
          </p:cNvSpPr>
          <p:nvPr/>
        </p:nvSpPr>
        <p:spPr>
          <a:xfrm>
            <a:off x="4800600" y="2979396"/>
            <a:ext cx="365760" cy="365760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3A083B5E-7C58-914B-A638-6B2825EC99C9}"/>
              </a:ext>
            </a:extLst>
          </p:cNvPr>
          <p:cNvCxnSpPr>
            <a:cxnSpLocks/>
          </p:cNvCxnSpPr>
          <p:nvPr/>
        </p:nvCxnSpPr>
        <p:spPr>
          <a:xfrm>
            <a:off x="4442457" y="3115525"/>
            <a:ext cx="358143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6F9183D-A281-B94D-8F11-EF1089576012}"/>
              </a:ext>
            </a:extLst>
          </p:cNvPr>
          <p:cNvCxnSpPr>
            <a:cxnSpLocks/>
          </p:cNvCxnSpPr>
          <p:nvPr/>
        </p:nvCxnSpPr>
        <p:spPr>
          <a:xfrm>
            <a:off x="4442457" y="3238500"/>
            <a:ext cx="358143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BA42E42-9670-E142-9C8C-36C0F9DEC998}"/>
              </a:ext>
            </a:extLst>
          </p:cNvPr>
          <p:cNvCxnSpPr>
            <a:cxnSpLocks/>
          </p:cNvCxnSpPr>
          <p:nvPr/>
        </p:nvCxnSpPr>
        <p:spPr>
          <a:xfrm flipH="1" flipV="1">
            <a:off x="4983480" y="2401515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484D222D-135F-0840-9A6E-467289607F4F}"/>
              </a:ext>
            </a:extLst>
          </p:cNvPr>
          <p:cNvCxnSpPr>
            <a:cxnSpLocks/>
          </p:cNvCxnSpPr>
          <p:nvPr/>
        </p:nvCxnSpPr>
        <p:spPr>
          <a:xfrm flipH="1" flipV="1">
            <a:off x="4992190" y="3366818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CF3E873-84C7-AA49-9192-53F12FFC06B2}"/>
              </a:ext>
            </a:extLst>
          </p:cNvPr>
          <p:cNvSpPr>
            <a:spLocks noChangeAspect="1"/>
          </p:cNvSpPr>
          <p:nvPr/>
        </p:nvSpPr>
        <p:spPr>
          <a:xfrm>
            <a:off x="5867400" y="2979396"/>
            <a:ext cx="365760" cy="365760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E938C1D6-2F29-6743-A317-77E3AA827F50}"/>
              </a:ext>
            </a:extLst>
          </p:cNvPr>
          <p:cNvCxnSpPr>
            <a:cxnSpLocks/>
          </p:cNvCxnSpPr>
          <p:nvPr/>
        </p:nvCxnSpPr>
        <p:spPr>
          <a:xfrm>
            <a:off x="5166360" y="3115525"/>
            <a:ext cx="70104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3EE1B974-4AE6-A84F-918B-3889E9678C6E}"/>
              </a:ext>
            </a:extLst>
          </p:cNvPr>
          <p:cNvCxnSpPr>
            <a:cxnSpLocks/>
          </p:cNvCxnSpPr>
          <p:nvPr/>
        </p:nvCxnSpPr>
        <p:spPr>
          <a:xfrm>
            <a:off x="5166360" y="3238500"/>
            <a:ext cx="70104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6840A1C2-C8AA-EF40-9D1C-3AA6F3666F38}"/>
              </a:ext>
            </a:extLst>
          </p:cNvPr>
          <p:cNvCxnSpPr>
            <a:cxnSpLocks/>
          </p:cNvCxnSpPr>
          <p:nvPr/>
        </p:nvCxnSpPr>
        <p:spPr>
          <a:xfrm flipH="1" flipV="1">
            <a:off x="6050280" y="2401515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66220337-ACD2-BE49-B08B-649672AE596D}"/>
              </a:ext>
            </a:extLst>
          </p:cNvPr>
          <p:cNvCxnSpPr>
            <a:cxnSpLocks/>
          </p:cNvCxnSpPr>
          <p:nvPr/>
        </p:nvCxnSpPr>
        <p:spPr>
          <a:xfrm flipH="1" flipV="1">
            <a:off x="6058990" y="3366818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48E85AD-D375-084B-BF85-ED97D2BBBF76}"/>
              </a:ext>
            </a:extLst>
          </p:cNvPr>
          <p:cNvSpPr>
            <a:spLocks noChangeAspect="1"/>
          </p:cNvSpPr>
          <p:nvPr/>
        </p:nvSpPr>
        <p:spPr>
          <a:xfrm>
            <a:off x="6565900" y="2979396"/>
            <a:ext cx="365760" cy="365760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17D1EAD-D9EE-DA4A-ADB4-02E305E50DCB}"/>
              </a:ext>
            </a:extLst>
          </p:cNvPr>
          <p:cNvCxnSpPr>
            <a:cxnSpLocks/>
          </p:cNvCxnSpPr>
          <p:nvPr/>
        </p:nvCxnSpPr>
        <p:spPr>
          <a:xfrm>
            <a:off x="6233160" y="3115525"/>
            <a:ext cx="33274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B8B0909D-DF68-B845-9FE5-209453FAA3BE}"/>
              </a:ext>
            </a:extLst>
          </p:cNvPr>
          <p:cNvCxnSpPr>
            <a:cxnSpLocks/>
          </p:cNvCxnSpPr>
          <p:nvPr/>
        </p:nvCxnSpPr>
        <p:spPr>
          <a:xfrm>
            <a:off x="6233160" y="3238500"/>
            <a:ext cx="33274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FEE4FB4E-F4A8-7C42-96C1-37B8CA0915DC}"/>
              </a:ext>
            </a:extLst>
          </p:cNvPr>
          <p:cNvCxnSpPr>
            <a:cxnSpLocks/>
          </p:cNvCxnSpPr>
          <p:nvPr/>
        </p:nvCxnSpPr>
        <p:spPr>
          <a:xfrm flipH="1" flipV="1">
            <a:off x="6748780" y="2401515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144B7797-6D5A-F640-9C74-815209AFC46C}"/>
              </a:ext>
            </a:extLst>
          </p:cNvPr>
          <p:cNvCxnSpPr>
            <a:cxnSpLocks/>
          </p:cNvCxnSpPr>
          <p:nvPr/>
        </p:nvCxnSpPr>
        <p:spPr>
          <a:xfrm flipH="1" flipV="1">
            <a:off x="6757490" y="3366818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ECBC314-C923-9F4B-8365-8FA4BCEA0BDE}"/>
              </a:ext>
            </a:extLst>
          </p:cNvPr>
          <p:cNvSpPr>
            <a:spLocks noChangeAspect="1"/>
          </p:cNvSpPr>
          <p:nvPr/>
        </p:nvSpPr>
        <p:spPr>
          <a:xfrm>
            <a:off x="7081520" y="2979396"/>
            <a:ext cx="365760" cy="365760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0FEDCA9B-F84F-2545-81B0-9AB1DAF26B55}"/>
              </a:ext>
            </a:extLst>
          </p:cNvPr>
          <p:cNvCxnSpPr>
            <a:cxnSpLocks/>
          </p:cNvCxnSpPr>
          <p:nvPr/>
        </p:nvCxnSpPr>
        <p:spPr>
          <a:xfrm>
            <a:off x="6931660" y="3115525"/>
            <a:ext cx="14986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18949916-98DC-1943-BB64-06B461D67E2F}"/>
              </a:ext>
            </a:extLst>
          </p:cNvPr>
          <p:cNvCxnSpPr>
            <a:cxnSpLocks/>
          </p:cNvCxnSpPr>
          <p:nvPr/>
        </p:nvCxnSpPr>
        <p:spPr>
          <a:xfrm>
            <a:off x="6931660" y="3238500"/>
            <a:ext cx="14986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D37D37A-BBBF-FD4C-9ADA-FC83C7039B32}"/>
              </a:ext>
            </a:extLst>
          </p:cNvPr>
          <p:cNvCxnSpPr>
            <a:cxnSpLocks/>
          </p:cNvCxnSpPr>
          <p:nvPr/>
        </p:nvCxnSpPr>
        <p:spPr>
          <a:xfrm flipH="1" flipV="1">
            <a:off x="7264400" y="2401515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EEA4950-226E-D545-8A96-D129AE3788FE}"/>
              </a:ext>
            </a:extLst>
          </p:cNvPr>
          <p:cNvCxnSpPr>
            <a:cxnSpLocks/>
          </p:cNvCxnSpPr>
          <p:nvPr/>
        </p:nvCxnSpPr>
        <p:spPr>
          <a:xfrm flipH="1" flipV="1">
            <a:off x="7273110" y="3366818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0E95C00B-4141-C34E-B62E-D8CD67E5F713}"/>
              </a:ext>
            </a:extLst>
          </p:cNvPr>
          <p:cNvSpPr>
            <a:spLocks noChangeAspect="1"/>
          </p:cNvSpPr>
          <p:nvPr/>
        </p:nvSpPr>
        <p:spPr>
          <a:xfrm>
            <a:off x="7614920" y="2979396"/>
            <a:ext cx="365760" cy="365760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02852D47-9857-E74D-BE8A-242F5A3D3428}"/>
              </a:ext>
            </a:extLst>
          </p:cNvPr>
          <p:cNvCxnSpPr>
            <a:cxnSpLocks/>
          </p:cNvCxnSpPr>
          <p:nvPr/>
        </p:nvCxnSpPr>
        <p:spPr>
          <a:xfrm>
            <a:off x="7447280" y="3115525"/>
            <a:ext cx="16764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49489F8B-AF48-494B-9F70-3AC772070B3F}"/>
              </a:ext>
            </a:extLst>
          </p:cNvPr>
          <p:cNvCxnSpPr>
            <a:cxnSpLocks/>
          </p:cNvCxnSpPr>
          <p:nvPr/>
        </p:nvCxnSpPr>
        <p:spPr>
          <a:xfrm>
            <a:off x="7447280" y="3238500"/>
            <a:ext cx="16764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F7183544-3648-224D-B29E-361E53291C37}"/>
              </a:ext>
            </a:extLst>
          </p:cNvPr>
          <p:cNvCxnSpPr>
            <a:cxnSpLocks/>
          </p:cNvCxnSpPr>
          <p:nvPr/>
        </p:nvCxnSpPr>
        <p:spPr>
          <a:xfrm flipH="1" flipV="1">
            <a:off x="7797800" y="2401515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D08871CD-6AB2-2B4A-914D-59519E1CBFE2}"/>
              </a:ext>
            </a:extLst>
          </p:cNvPr>
          <p:cNvCxnSpPr>
            <a:cxnSpLocks/>
          </p:cNvCxnSpPr>
          <p:nvPr/>
        </p:nvCxnSpPr>
        <p:spPr>
          <a:xfrm flipH="1" flipV="1">
            <a:off x="7806510" y="3366818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A2F2A97A-A950-2540-8210-69E4C61D16A9}"/>
              </a:ext>
            </a:extLst>
          </p:cNvPr>
          <p:cNvSpPr>
            <a:spLocks noChangeAspect="1"/>
          </p:cNvSpPr>
          <p:nvPr/>
        </p:nvSpPr>
        <p:spPr>
          <a:xfrm>
            <a:off x="8148320" y="2979396"/>
            <a:ext cx="365760" cy="365760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E4AF65BF-66B9-1D42-B003-719CB4388A21}"/>
              </a:ext>
            </a:extLst>
          </p:cNvPr>
          <p:cNvCxnSpPr>
            <a:cxnSpLocks/>
          </p:cNvCxnSpPr>
          <p:nvPr/>
        </p:nvCxnSpPr>
        <p:spPr>
          <a:xfrm>
            <a:off x="7980680" y="3115525"/>
            <a:ext cx="16764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32DF5917-D647-9C4A-8BFA-73BA1616730B}"/>
              </a:ext>
            </a:extLst>
          </p:cNvPr>
          <p:cNvCxnSpPr>
            <a:cxnSpLocks/>
          </p:cNvCxnSpPr>
          <p:nvPr/>
        </p:nvCxnSpPr>
        <p:spPr>
          <a:xfrm>
            <a:off x="7980680" y="3238500"/>
            <a:ext cx="16764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9B31E99A-BFCA-5D47-908A-F7458A9AFBD8}"/>
              </a:ext>
            </a:extLst>
          </p:cNvPr>
          <p:cNvCxnSpPr>
            <a:cxnSpLocks/>
          </p:cNvCxnSpPr>
          <p:nvPr/>
        </p:nvCxnSpPr>
        <p:spPr>
          <a:xfrm flipH="1" flipV="1">
            <a:off x="8331200" y="2401515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644986DA-8033-D744-B2AB-B26F8889B301}"/>
              </a:ext>
            </a:extLst>
          </p:cNvPr>
          <p:cNvCxnSpPr>
            <a:cxnSpLocks/>
          </p:cNvCxnSpPr>
          <p:nvPr/>
        </p:nvCxnSpPr>
        <p:spPr>
          <a:xfrm flipH="1" flipV="1">
            <a:off x="8339910" y="3366818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F3E4DCA0-D1E1-8C48-85DC-96E6AD66509B}"/>
              </a:ext>
            </a:extLst>
          </p:cNvPr>
          <p:cNvSpPr>
            <a:spLocks noChangeAspect="1"/>
          </p:cNvSpPr>
          <p:nvPr/>
        </p:nvSpPr>
        <p:spPr>
          <a:xfrm>
            <a:off x="8625840" y="2979396"/>
            <a:ext cx="365760" cy="365760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3A641870-8277-8943-8667-454AD5FB2196}"/>
              </a:ext>
            </a:extLst>
          </p:cNvPr>
          <p:cNvCxnSpPr>
            <a:cxnSpLocks/>
          </p:cNvCxnSpPr>
          <p:nvPr/>
        </p:nvCxnSpPr>
        <p:spPr>
          <a:xfrm flipH="1" flipV="1">
            <a:off x="8808720" y="2401515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50A47046-9477-C942-9E3D-1DD58D5FC730}"/>
              </a:ext>
            </a:extLst>
          </p:cNvPr>
          <p:cNvCxnSpPr>
            <a:cxnSpLocks/>
          </p:cNvCxnSpPr>
          <p:nvPr/>
        </p:nvCxnSpPr>
        <p:spPr>
          <a:xfrm flipH="1" flipV="1">
            <a:off x="8817430" y="3366818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44D9160F-CB7A-2445-99CB-52D9687F30CC}"/>
              </a:ext>
            </a:extLst>
          </p:cNvPr>
          <p:cNvCxnSpPr>
            <a:cxnSpLocks/>
          </p:cNvCxnSpPr>
          <p:nvPr/>
        </p:nvCxnSpPr>
        <p:spPr>
          <a:xfrm>
            <a:off x="8503920" y="3115525"/>
            <a:ext cx="16764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33E7335B-7217-6A47-9BD6-264D0CF85601}"/>
              </a:ext>
            </a:extLst>
          </p:cNvPr>
          <p:cNvCxnSpPr>
            <a:cxnSpLocks/>
          </p:cNvCxnSpPr>
          <p:nvPr/>
        </p:nvCxnSpPr>
        <p:spPr>
          <a:xfrm>
            <a:off x="8503920" y="3238500"/>
            <a:ext cx="16764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893156D0-AEC4-E04A-84B1-2BF6887896DE}"/>
              </a:ext>
            </a:extLst>
          </p:cNvPr>
          <p:cNvSpPr/>
          <p:nvPr/>
        </p:nvSpPr>
        <p:spPr>
          <a:xfrm>
            <a:off x="3531695" y="5023790"/>
            <a:ext cx="2527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432FF"/>
                </a:solidFill>
              </a:rPr>
              <a:t>MIMO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(</a:t>
            </a:r>
            <a:r>
              <a:rPr lang="en-US" altLang="zh-CN" dirty="0" err="1">
                <a:solidFill>
                  <a:srgbClr val="0432FF"/>
                </a:solidFill>
              </a:rPr>
              <a:t>BiLSTM</a:t>
            </a:r>
            <a:r>
              <a:rPr lang="en-US" altLang="zh-CN" dirty="0">
                <a:solidFill>
                  <a:srgbClr val="0432FF"/>
                </a:solidFill>
              </a:rPr>
              <a:t>/BERT)</a:t>
            </a:r>
            <a:endParaRPr lang="en-US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54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F3F204-7353-C640-9921-37ED70E80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9ED5360-38AB-D249-8124-E17CE8AF2B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0082564"/>
              </p:ext>
            </p:extLst>
          </p:nvPr>
        </p:nvGraphicFramePr>
        <p:xfrm>
          <a:off x="76201" y="1333500"/>
          <a:ext cx="8991597" cy="34518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1799">
                  <a:extLst>
                    <a:ext uri="{9D8B030D-6E8A-4147-A177-3AD203B41FA5}">
                      <a16:colId xmlns:a16="http://schemas.microsoft.com/office/drawing/2014/main" val="244305783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6213076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949784894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8755339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3259146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964879688"/>
                    </a:ext>
                  </a:extLst>
                </a:gridCol>
                <a:gridCol w="1676398">
                  <a:extLst>
                    <a:ext uri="{9D8B030D-6E8A-4147-A177-3AD203B41FA5}">
                      <a16:colId xmlns:a16="http://schemas.microsoft.com/office/drawing/2014/main" val="411190626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bg1"/>
                          </a:solidFill>
                        </a:rPr>
                        <a:t>Token Label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chemeClr val="bg1"/>
                          </a:solidFill>
                        </a:rPr>
                        <a:t>(%)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bg1"/>
                          </a:solidFill>
                        </a:rPr>
                        <a:t>Tuple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chemeClr val="bg1"/>
                          </a:solidFill>
                        </a:rPr>
                        <a:t>Extraction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chemeClr val="bg1"/>
                          </a:solidFill>
                        </a:rPr>
                        <a:t>(%)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9268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P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bg1"/>
                          </a:solidFill>
                        </a:rPr>
                        <a:t>R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bg1"/>
                          </a:solidFill>
                        </a:rPr>
                        <a:t>F1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chemeClr val="bg1"/>
                          </a:solidFill>
                        </a:rPr>
                        <a:t>fact,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chemeClr val="bg1"/>
                          </a:solidFill>
                        </a:rPr>
                        <a:t>cond.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bg1"/>
                          </a:solidFill>
                        </a:rPr>
                        <a:t>P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bg1"/>
                          </a:solidFill>
                        </a:rPr>
                        <a:t>R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bg1"/>
                          </a:solidFill>
                        </a:rPr>
                        <a:t>F1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chemeClr val="bg1"/>
                          </a:solidFill>
                        </a:rPr>
                        <a:t>fact,</a:t>
                      </a:r>
                      <a:r>
                        <a:rPr lang="zh-CN" altLang="en-US" sz="12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200" dirty="0">
                          <a:solidFill>
                            <a:schemeClr val="bg1"/>
                          </a:solidFill>
                        </a:rPr>
                        <a:t>cond.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942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Allennlp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 err="1"/>
                        <a:t>OpenIE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100" dirty="0"/>
                        <a:t>(</a:t>
                      </a:r>
                      <a:r>
                        <a:rPr lang="en-US" altLang="zh-CN" sz="1100" dirty="0" err="1"/>
                        <a:t>Stanovsky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et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al.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2018)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-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-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42.60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38.22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40.29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/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-,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-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466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Stanford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 err="1"/>
                        <a:t>OpenIE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100" dirty="0"/>
                        <a:t>(</a:t>
                      </a:r>
                      <a:r>
                        <a:rPr lang="en-US" altLang="zh-CN" sz="1100" dirty="0" err="1"/>
                        <a:t>Angeli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et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al.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2015)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-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-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47.11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41.62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44.19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/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-,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-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105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Structured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SVM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050" dirty="0"/>
                        <a:t>(</a:t>
                      </a:r>
                      <a:r>
                        <a:rPr lang="en-US" altLang="zh-CN" sz="1050" dirty="0" err="1"/>
                        <a:t>Tsochantaridis</a:t>
                      </a:r>
                      <a:r>
                        <a:rPr lang="zh-CN" altLang="en-US" sz="1050" dirty="0"/>
                        <a:t> </a:t>
                      </a:r>
                      <a:r>
                        <a:rPr lang="en-US" altLang="zh-CN" sz="1050" dirty="0"/>
                        <a:t>et</a:t>
                      </a:r>
                      <a:r>
                        <a:rPr lang="zh-CN" altLang="en-US" sz="1050" dirty="0"/>
                        <a:t> </a:t>
                      </a:r>
                      <a:r>
                        <a:rPr lang="en-US" altLang="zh-CN" sz="1050" dirty="0"/>
                        <a:t>al.</a:t>
                      </a:r>
                      <a:r>
                        <a:rPr lang="zh-CN" altLang="en-US" sz="1050" dirty="0"/>
                        <a:t> </a:t>
                      </a:r>
                      <a:r>
                        <a:rPr lang="en-US" altLang="zh-CN" sz="1050" dirty="0"/>
                        <a:t>2015)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32.68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25.80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28.83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/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32.76,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24.71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47.62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46.15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46.87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/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45.01,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48.72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919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CRF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100" dirty="0"/>
                        <a:t>(Lafferty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et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al.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2001)</a:t>
                      </a:r>
                      <a:endParaRPr lang="en-US" sz="11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60.07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41.92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49.37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/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56.23,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41.87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65.19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62.44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63.78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/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64/07,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63.44</a:t>
                      </a:r>
                      <a:endParaRPr lang="en-US" sz="12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632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BiLSTM-LSTMd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100" dirty="0"/>
                        <a:t>(Zheng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et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al.</a:t>
                      </a:r>
                      <a:r>
                        <a:rPr lang="zh-CN" altLang="en-US" sz="1100" dirty="0"/>
                        <a:t> </a:t>
                      </a:r>
                      <a:r>
                        <a:rPr lang="en-US" altLang="zh-CN" sz="1100" dirty="0"/>
                        <a:t>2017)</a:t>
                      </a:r>
                      <a:endParaRPr lang="en-US" sz="11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61.00</a:t>
                      </a:r>
                      <a:endParaRPr 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56.26</a:t>
                      </a:r>
                      <a:endParaRPr 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58.53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/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65.16,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51.78</a:t>
                      </a:r>
                      <a:r>
                        <a:rPr lang="zh-CN" altLang="en-US" sz="1200" dirty="0"/>
                        <a:t> </a:t>
                      </a:r>
                      <a:endParaRPr 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71.57</a:t>
                      </a:r>
                      <a:endParaRPr 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66.55</a:t>
                      </a:r>
                      <a:endParaRPr 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68.97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/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69.51,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68.41</a:t>
                      </a:r>
                      <a:endParaRPr 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1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MO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(</a:t>
                      </a:r>
                      <a:r>
                        <a:rPr lang="en-US" altLang="zh-CN" sz="1200" dirty="0" err="1"/>
                        <a:t>BiLSTM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based)</a:t>
                      </a:r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-</a:t>
                      </a:r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-</a:t>
                      </a:r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-</a:t>
                      </a:r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71.80</a:t>
                      </a:r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72.34</a:t>
                      </a:r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72.07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/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72.39,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71.73</a:t>
                      </a:r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949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MIMO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(</a:t>
                      </a:r>
                      <a:r>
                        <a:rPr lang="en-US" altLang="zh-CN" sz="1200" dirty="0" err="1"/>
                        <a:t>BiLSTM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based)</a:t>
                      </a:r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67.80</a:t>
                      </a:r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58.24</a:t>
                      </a:r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62.66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/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66.67,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58.58</a:t>
                      </a:r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75.35</a:t>
                      </a:r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74.67</a:t>
                      </a:r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75.01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/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74.91,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75.10</a:t>
                      </a:r>
                      <a:endParaRPr lang="en-US" sz="12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05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BERT-</a:t>
                      </a:r>
                      <a:r>
                        <a:rPr lang="en-US" altLang="zh-CN" sz="1200" dirty="0" err="1"/>
                        <a:t>BiLSTM</a:t>
                      </a:r>
                      <a:endParaRPr 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70.07</a:t>
                      </a:r>
                      <a:endParaRPr 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70.19</a:t>
                      </a:r>
                      <a:endParaRPr 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70.13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/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74.30,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65.88</a:t>
                      </a:r>
                      <a:endParaRPr 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78.64</a:t>
                      </a:r>
                      <a:endParaRPr 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73.67</a:t>
                      </a:r>
                      <a:endParaRPr 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76.08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/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76.14,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75.99</a:t>
                      </a:r>
                      <a:endParaRPr lang="en-US" sz="12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298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 b="0" dirty="0"/>
                        <a:t>MO</a:t>
                      </a:r>
                      <a:r>
                        <a:rPr lang="zh-CN" altLang="en-US" sz="1200" b="0" dirty="0"/>
                        <a:t> </a:t>
                      </a:r>
                      <a:r>
                        <a:rPr lang="en-US" altLang="zh-CN" sz="1200" b="0" dirty="0"/>
                        <a:t>(BERT</a:t>
                      </a:r>
                      <a:r>
                        <a:rPr lang="zh-CN" altLang="en-US" sz="1200" b="0" dirty="0"/>
                        <a:t> </a:t>
                      </a:r>
                      <a:r>
                        <a:rPr lang="en-US" altLang="zh-CN" sz="1200" b="0" dirty="0"/>
                        <a:t>based)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/>
                        <a:t>-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/>
                        <a:t>-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/>
                        <a:t>-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/>
                        <a:t>77.38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/>
                        <a:t>79.19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/>
                        <a:t>78.27</a:t>
                      </a:r>
                      <a:r>
                        <a:rPr lang="zh-CN" altLang="en-US" sz="1200" b="0" dirty="0"/>
                        <a:t> </a:t>
                      </a:r>
                      <a:r>
                        <a:rPr lang="en-US" altLang="zh-CN" sz="1200" b="0" dirty="0"/>
                        <a:t>/</a:t>
                      </a:r>
                      <a:r>
                        <a:rPr lang="zh-CN" altLang="en-US" sz="1200" b="0" dirty="0"/>
                        <a:t> </a:t>
                      </a:r>
                      <a:r>
                        <a:rPr lang="en-US" altLang="zh-CN" sz="1200" b="0" dirty="0"/>
                        <a:t>76.74,</a:t>
                      </a:r>
                      <a:r>
                        <a:rPr lang="zh-CN" altLang="en-US" sz="1200" b="0" dirty="0"/>
                        <a:t> </a:t>
                      </a:r>
                      <a:r>
                        <a:rPr lang="en-US" altLang="zh-CN" sz="1200" b="0" dirty="0"/>
                        <a:t>79.89</a:t>
                      </a:r>
                      <a:endParaRPr lang="en-US" sz="1200" b="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8873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 b="1" dirty="0"/>
                        <a:t>MIMO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(BERT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based)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75.91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71.08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73.41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/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76.01,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70.75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81.06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80.53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80.79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/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79.94,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81.64</a:t>
                      </a:r>
                      <a:endParaRPr lang="en-US" sz="12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324305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ADAC7A6-29ED-3143-B3EA-EB0CAC0E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199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FFE0E-ABF2-0B4C-8AF7-E95713498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07FC91-F58B-CB47-A089-4B0EB2BD7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3DB0335-C98C-BC4A-914E-3D5C7C742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86405"/>
            <a:ext cx="8229600" cy="31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066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FFE0E-ABF2-0B4C-8AF7-E95713498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E07FC91-F58B-CB47-A089-4B0EB2BD7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r>
              <a:rPr lang="en-US" altLang="zh-CN" dirty="0"/>
              <a:t>(cont.)</a:t>
            </a:r>
            <a:endParaRPr lang="en-US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FDD5CA7F-B07E-F247-A129-01A0B025D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03478"/>
            <a:ext cx="8229600" cy="3479543"/>
          </a:xfrm>
        </p:spPr>
      </p:pic>
    </p:spTree>
    <p:extLst>
      <p:ext uri="{BB962C8B-B14F-4D97-AF65-F5344CB8AC3E}">
        <p14:creationId xmlns:p14="http://schemas.microsoft.com/office/powerpoint/2010/main" val="2420695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F3F204-7353-C640-9921-37ED70E80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C16F39-CDD0-434B-8CDA-233E6955D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2595" y="1027081"/>
            <a:ext cx="7098809" cy="457312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DAC7A6-29ED-3143-B3EA-EB0CAC0E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Intelligent Literature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390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08C3E8-B1E7-A04B-AC78-2B57C762B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75354"/>
            <a:ext cx="7772400" cy="1188720"/>
          </a:xfrm>
        </p:spPr>
        <p:txBody>
          <a:bodyPr>
            <a:noAutofit/>
          </a:bodyPr>
          <a:lstStyle/>
          <a:p>
            <a:pPr algn="l"/>
            <a:r>
              <a:rPr lang="en-US" altLang="zh-CN" b="1" dirty="0"/>
              <a:t>Making</a:t>
            </a:r>
            <a:r>
              <a:rPr lang="zh-CN" altLang="en-US" b="1" dirty="0"/>
              <a:t> </a:t>
            </a:r>
            <a:r>
              <a:rPr lang="en-US" altLang="zh-CN" b="1" dirty="0"/>
              <a:t>Decisions</a:t>
            </a:r>
            <a:br>
              <a:rPr lang="en-US" altLang="zh-CN" b="1" dirty="0"/>
            </a:br>
            <a:r>
              <a:rPr lang="en-US" altLang="zh-CN" b="1" dirty="0"/>
              <a:t>with</a:t>
            </a:r>
            <a:r>
              <a:rPr lang="zh-CN" altLang="en-US" b="1" dirty="0"/>
              <a:t> </a:t>
            </a:r>
            <a:r>
              <a:rPr lang="en-US" altLang="zh-CN" b="1" dirty="0"/>
              <a:t>Structures</a:t>
            </a:r>
            <a:r>
              <a:rPr lang="zh-CN" altLang="en-US" b="1" dirty="0"/>
              <a:t> </a:t>
            </a:r>
            <a:r>
              <a:rPr lang="en-US" altLang="zh-CN" b="1" dirty="0"/>
              <a:t>from</a:t>
            </a:r>
            <a:r>
              <a:rPr lang="zh-CN" altLang="en-US" b="1" dirty="0"/>
              <a:t> </a:t>
            </a:r>
            <a:r>
              <a:rPr lang="en-US" altLang="zh-CN" b="1" dirty="0"/>
              <a:t>Data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CBA38A-AD3D-6A4F-AC5B-E4E65BF9FC52}"/>
              </a:ext>
            </a:extLst>
          </p:cNvPr>
          <p:cNvSpPr txBox="1"/>
          <p:nvPr/>
        </p:nvSpPr>
        <p:spPr>
          <a:xfrm>
            <a:off x="685800" y="3997962"/>
            <a:ext cx="35958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90000"/>
                  </a:schemeClr>
                </a:solidFill>
              </a:rPr>
              <a:t>Meng</a:t>
            </a:r>
            <a:r>
              <a:rPr lang="zh-CN" alt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90000"/>
                  </a:schemeClr>
                </a:solidFill>
              </a:rPr>
              <a:t>Jiang,</a:t>
            </a:r>
            <a:r>
              <a:rPr lang="zh-CN" alt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90000"/>
                  </a:schemeClr>
                </a:solidFill>
              </a:rPr>
              <a:t>Ph.D.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mjiang2@nd.edu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Computer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Science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&amp;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Engineering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University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of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Notre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Dame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Notre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Dame,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46556,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USA</a:t>
            </a:r>
          </a:p>
        </p:txBody>
      </p:sp>
      <p:pic>
        <p:nvPicPr>
          <p:cNvPr id="11" name="Logo - ND Eng. Mark - White">
            <a:extLst>
              <a:ext uri="{FF2B5EF4-FFF2-40B4-BE49-F238E27FC236}">
                <a16:creationId xmlns:a16="http://schemas.microsoft.com/office/drawing/2014/main" id="{E5AB64B6-CFB0-9143-8B1C-7294A3C0228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880930"/>
            <a:ext cx="2093976" cy="5943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56DE0FE-115B-2C41-B297-95687E94F7D9}"/>
              </a:ext>
            </a:extLst>
          </p:cNvPr>
          <p:cNvSpPr/>
          <p:nvPr/>
        </p:nvSpPr>
        <p:spPr>
          <a:xfrm>
            <a:off x="6747510" y="293174"/>
            <a:ext cx="16161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012060"/>
                </a:solidFill>
              </a:rPr>
              <a:t>DM</a:t>
            </a:r>
            <a:r>
              <a:rPr lang="en-US" altLang="zh-CN" sz="2800" b="1" baseline="30000" dirty="0">
                <a:solidFill>
                  <a:srgbClr val="012060"/>
                </a:solidFill>
              </a:rPr>
              <a:t>2</a:t>
            </a:r>
            <a:r>
              <a:rPr lang="zh-CN" altLang="en-US" sz="2800" b="1" dirty="0">
                <a:solidFill>
                  <a:srgbClr val="012060"/>
                </a:solidFill>
              </a:rPr>
              <a:t> </a:t>
            </a:r>
            <a:r>
              <a:rPr lang="en-US" altLang="zh-CN" sz="2800" b="1" dirty="0">
                <a:solidFill>
                  <a:srgbClr val="012060"/>
                </a:solidFill>
              </a:rPr>
              <a:t>Lab</a:t>
            </a:r>
            <a:endParaRPr lang="en-US" sz="2800" dirty="0">
              <a:solidFill>
                <a:srgbClr val="01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942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77CB1F-331A-E24A-A010-E97E42C20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1C3A99-0A4E-2049-B33A-C5159BFED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CTGA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E9FBA56-BD01-EB45-8EC0-E0B07A021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04900"/>
            <a:ext cx="8229600" cy="2972464"/>
          </a:xfr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1C6C7E8C-A465-CF49-98AC-4FCA42EE8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596499"/>
              </p:ext>
            </p:extLst>
          </p:nvPr>
        </p:nvGraphicFramePr>
        <p:xfrm>
          <a:off x="762000" y="4225192"/>
          <a:ext cx="76962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369071364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42544022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82644813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13008336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415873896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1846143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Rating@1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Rating@3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Rating@5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Kendall’s</a:t>
                      </a:r>
                      <a:r>
                        <a:rPr lang="zh-CN" alt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tau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4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Preference (%)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9158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PubMed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4.60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3.43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2.92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68.95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34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34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CTGA</a:t>
                      </a:r>
                      <a:endParaRPr lang="en-US" sz="14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4.83</a:t>
                      </a:r>
                      <a:endParaRPr lang="en-US" sz="14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3.69</a:t>
                      </a:r>
                      <a:endParaRPr lang="en-US" sz="14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3.31</a:t>
                      </a:r>
                      <a:endParaRPr lang="en-US" sz="14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76.15</a:t>
                      </a:r>
                      <a:endParaRPr lang="en-US" sz="14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66</a:t>
                      </a:r>
                      <a:endParaRPr lang="en-US" sz="1400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268319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C4452355-06D1-9242-996E-9EA2ACCDF951}"/>
              </a:ext>
            </a:extLst>
          </p:cNvPr>
          <p:cNvSpPr/>
          <p:nvPr/>
        </p:nvSpPr>
        <p:spPr>
          <a:xfrm>
            <a:off x="685800" y="5230382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http://biokgs.com/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67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ED95B0-E7D1-F341-B1F9-CC5E36F44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59BDA-EEE4-7640-B5C3-95F35DFE8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TUBE: </a:t>
            </a:r>
            <a:r>
              <a:rPr lang="en-US" altLang="zh-CN" sz="2000" b="1" dirty="0">
                <a:solidFill>
                  <a:schemeClr val="bg1">
                    <a:lumMod val="75000"/>
                  </a:schemeClr>
                </a:solidFill>
              </a:rPr>
              <a:t>Embedding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 Behavior Outcomes for </a:t>
            </a:r>
            <a:r>
              <a:rPr lang="en-US" altLang="zh-CN" sz="2000" b="1" dirty="0">
                <a:solidFill>
                  <a:schemeClr val="bg1">
                    <a:lumMod val="75000"/>
                  </a:schemeClr>
                </a:solidFill>
              </a:rPr>
              <a:t>Predicting Success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(KDD’19a)</a:t>
            </a:r>
          </a:p>
          <a:p>
            <a:pPr marL="0" indent="0" algn="r">
              <a:buNone/>
            </a:pP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</a:rPr>
              <a:t>Daheng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Wang,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</a:rPr>
              <a:t>Tianwen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Jiang,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Nitesh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V.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Chawla,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Meng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Jiang</a:t>
            </a:r>
          </a:p>
          <a:p>
            <a:pPr marL="0" indent="0">
              <a:buNone/>
            </a:pPr>
            <a:endParaRPr lang="en-US" altLang="zh-CN" sz="20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The Role of “Condition”: A Novel </a:t>
            </a:r>
            <a:r>
              <a:rPr lang="en-US" altLang="zh-CN" sz="2000" b="1" dirty="0">
                <a:solidFill>
                  <a:schemeClr val="bg1">
                    <a:lumMod val="75000"/>
                  </a:schemeClr>
                </a:solidFill>
              </a:rPr>
              <a:t>Scientific Knowledge Graph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Representation and Construction Model</a:t>
            </a:r>
            <a:r>
              <a:rPr lang="zh-CN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(KDD’19b)</a:t>
            </a:r>
          </a:p>
          <a:p>
            <a:pPr marL="0" indent="0" algn="r">
              <a:buNone/>
            </a:pPr>
            <a:r>
              <a:rPr lang="en-US" altLang="zh-CN" sz="1600" dirty="0" err="1">
                <a:solidFill>
                  <a:schemeClr val="bg1">
                    <a:lumMod val="75000"/>
                  </a:schemeClr>
                </a:solidFill>
              </a:rPr>
              <a:t>Tianwen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Jiang,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Tong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Zhao,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Bing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Qin,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Ting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Liu,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Nitesh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V.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Chawla, Meng</a:t>
            </a:r>
            <a:r>
              <a:rPr lang="zh-CN" alt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bg1">
                    <a:lumMod val="75000"/>
                  </a:schemeClr>
                </a:solidFill>
              </a:rPr>
              <a:t>Jiang</a:t>
            </a:r>
          </a:p>
          <a:p>
            <a:pPr marL="0" indent="0">
              <a:buNone/>
            </a:pPr>
            <a:endParaRPr lang="en-US" altLang="zh-CN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000" b="1" dirty="0">
                <a:solidFill>
                  <a:srgbClr val="C00000"/>
                </a:solidFill>
              </a:rPr>
              <a:t>Experimental Evidence</a:t>
            </a:r>
            <a:r>
              <a:rPr lang="en-US" altLang="zh-CN" sz="2000" dirty="0">
                <a:solidFill>
                  <a:srgbClr val="C00000"/>
                </a:solidFill>
              </a:rPr>
              <a:t> </a:t>
            </a:r>
            <a:r>
              <a:rPr lang="en-US" altLang="zh-CN" sz="2000" dirty="0"/>
              <a:t>Extraction in Data Science with Hybrid </a:t>
            </a:r>
            <a:r>
              <a:rPr lang="en-US" altLang="zh-CN" sz="2000" b="1" dirty="0">
                <a:solidFill>
                  <a:srgbClr val="C00000"/>
                </a:solidFill>
              </a:rPr>
              <a:t>Table</a:t>
            </a:r>
            <a:r>
              <a:rPr lang="en-US" altLang="zh-CN" sz="2000" dirty="0"/>
              <a:t> Features and Ensemble Learning</a:t>
            </a:r>
            <a:r>
              <a:rPr lang="zh-CN" altLang="en-US" sz="2000" dirty="0"/>
              <a:t> </a:t>
            </a:r>
            <a:r>
              <a:rPr lang="en-US" altLang="zh-CN" sz="2000" dirty="0"/>
              <a:t>(</a:t>
            </a:r>
            <a:r>
              <a:rPr lang="en-US" altLang="zh-CN" sz="2000" dirty="0">
                <a:solidFill>
                  <a:srgbClr val="0432FF"/>
                </a:solidFill>
              </a:rPr>
              <a:t>WWW’20</a:t>
            </a:r>
            <a:r>
              <a:rPr lang="en-US" altLang="zh-CN" sz="2000" dirty="0"/>
              <a:t>)</a:t>
            </a:r>
          </a:p>
          <a:p>
            <a:pPr marL="0" indent="0" algn="r">
              <a:buNone/>
            </a:pPr>
            <a:r>
              <a:rPr lang="en-US" altLang="zh-CN" sz="1600" dirty="0" err="1">
                <a:solidFill>
                  <a:schemeClr val="accent6">
                    <a:lumMod val="50000"/>
                  </a:schemeClr>
                </a:solidFill>
              </a:rPr>
              <a:t>Wenhao</a:t>
            </a:r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</a:rPr>
              <a:t>Yu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rgbClr val="7030A0"/>
                </a:solidFill>
              </a:rPr>
              <a:t>Wei</a:t>
            </a:r>
            <a:r>
              <a:rPr lang="zh-CN" altLang="en-US" sz="1600" dirty="0">
                <a:solidFill>
                  <a:srgbClr val="7030A0"/>
                </a:solidFill>
              </a:rPr>
              <a:t> </a:t>
            </a:r>
            <a:r>
              <a:rPr lang="en-US" altLang="zh-CN" sz="1600" dirty="0">
                <a:solidFill>
                  <a:srgbClr val="7030A0"/>
                </a:solidFill>
              </a:rPr>
              <a:t>Peng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rgbClr val="7030A0"/>
                </a:solidFill>
              </a:rPr>
              <a:t>Yu</a:t>
            </a:r>
            <a:r>
              <a:rPr lang="zh-CN" altLang="en-US" sz="1600" dirty="0">
                <a:solidFill>
                  <a:srgbClr val="7030A0"/>
                </a:solidFill>
              </a:rPr>
              <a:t> </a:t>
            </a:r>
            <a:r>
              <a:rPr lang="en-US" altLang="zh-CN" sz="1600" dirty="0">
                <a:solidFill>
                  <a:srgbClr val="7030A0"/>
                </a:solidFill>
              </a:rPr>
              <a:t>Shu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 err="1">
                <a:solidFill>
                  <a:schemeClr val="accent6">
                    <a:lumMod val="50000"/>
                  </a:schemeClr>
                </a:solidFill>
              </a:rPr>
              <a:t>Qingkai</a:t>
            </a:r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1600" dirty="0">
                <a:solidFill>
                  <a:schemeClr val="accent6">
                    <a:lumMod val="50000"/>
                  </a:schemeClr>
                </a:solidFill>
              </a:rPr>
              <a:t>Zeng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Meng</a:t>
            </a:r>
            <a:r>
              <a:rPr lang="zh-CN" altLang="en-US" sz="1600" dirty="0"/>
              <a:t> </a:t>
            </a:r>
            <a:r>
              <a:rPr lang="en-US" altLang="zh-CN" sz="1600" dirty="0"/>
              <a:t>Jiang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FD1C10-64E7-3F48-A92E-F7CD42757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BA6106-A230-7044-8E01-D2A102CDADE7}"/>
              </a:ext>
            </a:extLst>
          </p:cNvPr>
          <p:cNvSpPr/>
          <p:nvPr/>
        </p:nvSpPr>
        <p:spPr>
          <a:xfrm>
            <a:off x="304800" y="3771900"/>
            <a:ext cx="8572500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0CB7D1-3555-1244-B4F1-FC2FFD0DF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1" y="1192924"/>
            <a:ext cx="364068" cy="365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4083C4-6822-3740-A106-C08416DA1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1" y="2552700"/>
            <a:ext cx="364068" cy="365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97B082-51AC-F34D-8D3C-51E7395AC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91" y="3912476"/>
            <a:ext cx="364068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99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546975-CA97-5547-8322-B872AE81C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453501-E20D-1045-8FE4-0A17BF819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301240-F3E7-FA4B-801C-72C224D54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893756"/>
            <a:ext cx="5667935" cy="37059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B78104-D295-D440-B433-0FD474216A57}"/>
              </a:ext>
            </a:extLst>
          </p:cNvPr>
          <p:cNvSpPr/>
          <p:nvPr/>
        </p:nvSpPr>
        <p:spPr>
          <a:xfrm>
            <a:off x="527295" y="1115202"/>
            <a:ext cx="80894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PPDSparse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: A Parallel Primal-Dual Sparse Method for Extreme Classification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CMU,</a:t>
            </a:r>
            <a:r>
              <a:rPr lang="zh-CN" alt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zh-CN" alt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Austin,</a:t>
            </a:r>
            <a:r>
              <a:rPr lang="zh-CN" alt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Pentuum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KDD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8F0C7E-C3FD-034F-9E0D-4CB613232109}"/>
              </a:ext>
            </a:extLst>
          </p:cNvPr>
          <p:cNvSpPr/>
          <p:nvPr/>
        </p:nvSpPr>
        <p:spPr>
          <a:xfrm>
            <a:off x="4267200" y="4229100"/>
            <a:ext cx="609600" cy="228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93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97619-3CC9-6149-B5C1-ACCC74553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2F8023-50C9-2543-A180-87AF37DF9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r>
              <a:rPr lang="zh-CN" altLang="en-US" dirty="0"/>
              <a:t> </a:t>
            </a:r>
            <a:r>
              <a:rPr lang="en-US" altLang="zh-CN" dirty="0"/>
              <a:t>(cont.)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D9907C-1D13-BA49-A8B7-C9DE46B04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2002423"/>
            <a:ext cx="7299961" cy="35938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4D24206-B151-5B4B-9C08-637C6463E316}"/>
              </a:ext>
            </a:extLst>
          </p:cNvPr>
          <p:cNvSpPr/>
          <p:nvPr/>
        </p:nvSpPr>
        <p:spPr>
          <a:xfrm>
            <a:off x="76200" y="1174484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AnnexML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: Approximate Nearest Neighbor Search for Extreme Multi-label</a:t>
            </a:r>
            <a:r>
              <a:rPr lang="zh-CN" alt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  <a:p>
            <a:pPr algn="l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Yahoo Japan Corporation</a:t>
            </a:r>
            <a:r>
              <a:rPr lang="zh-CN" alt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KDD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8A7F25-B5BB-6B4D-82B4-1FE449EBA9FC}"/>
              </a:ext>
            </a:extLst>
          </p:cNvPr>
          <p:cNvSpPr/>
          <p:nvPr/>
        </p:nvSpPr>
        <p:spPr>
          <a:xfrm>
            <a:off x="4876800" y="3685036"/>
            <a:ext cx="609600" cy="228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24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5D843-3820-7142-B3E9-77D2369B0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18E737-F406-2747-BE3E-BB49C5F7C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r>
              <a:rPr lang="zh-CN" altLang="en-US" dirty="0"/>
              <a:t> </a:t>
            </a:r>
            <a:r>
              <a:rPr lang="en-US" altLang="zh-CN" dirty="0"/>
              <a:t>(cont.)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A6DB46-5B9D-DF49-B6C0-16CD1A579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76" y="1485900"/>
            <a:ext cx="8208048" cy="3276600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51651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0BFECE-A09F-E248-A184-699B0857C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3EC851-6731-B54A-8089-543B13A15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17441A-D57F-CB43-96C0-763548A29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556" y="1165761"/>
            <a:ext cx="4216002" cy="4126006"/>
          </a:xfrm>
          <a:prstGeom prst="rect">
            <a:avLst/>
          </a:prstGeom>
          <a:ln w="38100">
            <a:noFill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7A4DB6-F99A-2745-BF94-AAF015BE8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138879"/>
            <a:ext cx="3632760" cy="4141345"/>
          </a:xfrm>
          <a:prstGeom prst="rect">
            <a:avLst/>
          </a:prstGeom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5D84AA-1BF2-9D4F-B4C8-3B97257BA9C4}"/>
              </a:ext>
            </a:extLst>
          </p:cNvPr>
          <p:cNvSpPr/>
          <p:nvPr/>
        </p:nvSpPr>
        <p:spPr>
          <a:xfrm>
            <a:off x="4953000" y="5280224"/>
            <a:ext cx="35125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from</a:t>
            </a:r>
            <a:r>
              <a:rPr lang="zh-CN" altLang="en-US" sz="1400" dirty="0"/>
              <a:t> </a:t>
            </a:r>
            <a:r>
              <a:rPr lang="en-US" altLang="zh-CN" sz="1400" dirty="0"/>
              <a:t>papers</a:t>
            </a:r>
            <a:r>
              <a:rPr lang="zh-CN" altLang="en-US" sz="1400" dirty="0"/>
              <a:t> </a:t>
            </a:r>
            <a:r>
              <a:rPr lang="en-US" altLang="zh-CN" sz="1400" dirty="0"/>
              <a:t>in</a:t>
            </a:r>
            <a:r>
              <a:rPr lang="zh-CN" altLang="en-US" sz="1400" dirty="0"/>
              <a:t> </a:t>
            </a:r>
            <a:r>
              <a:rPr lang="en-US" altLang="zh-CN" sz="1400" dirty="0"/>
              <a:t>“Recommender</a:t>
            </a:r>
            <a:r>
              <a:rPr lang="zh-CN" altLang="en-US" sz="1400" dirty="0"/>
              <a:t> </a:t>
            </a:r>
            <a:r>
              <a:rPr lang="en-US" altLang="zh-CN" sz="1400" dirty="0"/>
              <a:t>Systems”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703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7DE24E-6575-7F40-ADE2-2F12FE8BA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8500F0-1EE6-B343-9B17-4C4CB97AD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Point:</a:t>
            </a:r>
            <a:r>
              <a:rPr lang="zh-CN" altLang="en-US" dirty="0"/>
              <a:t> </a:t>
            </a:r>
            <a:r>
              <a:rPr lang="en-US" altLang="zh-CN" dirty="0"/>
              <a:t>Specialized</a:t>
            </a:r>
            <a:r>
              <a:rPr lang="zh-CN" altLang="en-US" dirty="0"/>
              <a:t> </a:t>
            </a:r>
            <a:r>
              <a:rPr lang="en-US" altLang="zh-CN" dirty="0"/>
              <a:t>IA</a:t>
            </a:r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5939A84-9078-354E-81F3-C55891C49652}"/>
              </a:ext>
            </a:extLst>
          </p:cNvPr>
          <p:cNvSpPr/>
          <p:nvPr/>
        </p:nvSpPr>
        <p:spPr>
          <a:xfrm>
            <a:off x="1447800" y="1173792"/>
            <a:ext cx="3276600" cy="7315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2D40E">
                  <a:tint val="66000"/>
                  <a:satMod val="160000"/>
                </a:srgbClr>
              </a:gs>
              <a:gs pos="50000">
                <a:srgbClr val="02D40E">
                  <a:tint val="44500"/>
                  <a:satMod val="160000"/>
                </a:srgbClr>
              </a:gs>
              <a:gs pos="100000">
                <a:srgbClr val="02D40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User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Modeling: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Behavior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Pattern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Discovery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F4D047B-BA67-D74F-A5DA-7E5CCA5DF76F}"/>
              </a:ext>
            </a:extLst>
          </p:cNvPr>
          <p:cNvSpPr/>
          <p:nvPr/>
        </p:nvSpPr>
        <p:spPr>
          <a:xfrm>
            <a:off x="1447800" y="2307718"/>
            <a:ext cx="3276600" cy="73152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E2504">
                  <a:tint val="66000"/>
                  <a:satMod val="160000"/>
                </a:srgbClr>
              </a:gs>
              <a:gs pos="50000">
                <a:srgbClr val="FE2504">
                  <a:tint val="44500"/>
                  <a:satMod val="160000"/>
                </a:srgbClr>
              </a:gs>
              <a:gs pos="100000">
                <a:srgbClr val="FE250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Knowledge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Curation: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Domain-Specific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KG/KB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A354840-1118-7B45-B947-DF2CA079984F}"/>
              </a:ext>
            </a:extLst>
          </p:cNvPr>
          <p:cNvSpPr/>
          <p:nvPr/>
        </p:nvSpPr>
        <p:spPr>
          <a:xfrm>
            <a:off x="1443988" y="3441644"/>
            <a:ext cx="3276600" cy="7315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Response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Generation: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Helpfulness,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Timeliness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EAB663C-2DD7-2C44-B6FB-7C901A3B2679}"/>
              </a:ext>
            </a:extLst>
          </p:cNvPr>
          <p:cNvSpPr/>
          <p:nvPr/>
        </p:nvSpPr>
        <p:spPr>
          <a:xfrm>
            <a:off x="5791200" y="1248776"/>
            <a:ext cx="1645920" cy="548640"/>
          </a:xfrm>
          <a:prstGeom prst="rect">
            <a:avLst/>
          </a:prstGeom>
          <a:gradFill flip="none" rotWithShape="1">
            <a:gsLst>
              <a:gs pos="0">
                <a:srgbClr val="02D40E">
                  <a:tint val="66000"/>
                  <a:satMod val="160000"/>
                </a:srgbClr>
              </a:gs>
              <a:gs pos="50000">
                <a:srgbClr val="02D40E">
                  <a:tint val="44500"/>
                  <a:satMod val="160000"/>
                </a:srgbClr>
              </a:gs>
              <a:gs pos="100000">
                <a:srgbClr val="02D40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Needs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FE9E232-46B1-FF49-AF0E-7BE54912B090}"/>
              </a:ext>
            </a:extLst>
          </p:cNvPr>
          <p:cNvSpPr/>
          <p:nvPr/>
        </p:nvSpPr>
        <p:spPr>
          <a:xfrm>
            <a:off x="5791200" y="2382702"/>
            <a:ext cx="1645920" cy="548640"/>
          </a:xfrm>
          <a:prstGeom prst="rect">
            <a:avLst/>
          </a:prstGeom>
          <a:gradFill flip="none" rotWithShape="1">
            <a:gsLst>
              <a:gs pos="0">
                <a:srgbClr val="FE2504">
                  <a:tint val="66000"/>
                  <a:satMod val="160000"/>
                </a:srgbClr>
              </a:gs>
              <a:gs pos="50000">
                <a:srgbClr val="FE2504">
                  <a:tint val="44500"/>
                  <a:satMod val="160000"/>
                </a:srgbClr>
              </a:gs>
              <a:gs pos="100000">
                <a:srgbClr val="FE250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Solutions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A97AC88-EE96-F641-9384-019DBEC48268}"/>
              </a:ext>
            </a:extLst>
          </p:cNvPr>
          <p:cNvSpPr/>
          <p:nvPr/>
        </p:nvSpPr>
        <p:spPr>
          <a:xfrm>
            <a:off x="5791200" y="3516628"/>
            <a:ext cx="1645920" cy="548640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Actions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9F98F2C9-81F0-674A-B50D-AFD4CC2FDFED}"/>
              </a:ext>
            </a:extLst>
          </p:cNvPr>
          <p:cNvSpPr>
            <a:spLocks/>
          </p:cNvSpPr>
          <p:nvPr/>
        </p:nvSpPr>
        <p:spPr>
          <a:xfrm rot="5400000">
            <a:off x="6412957" y="1907179"/>
            <a:ext cx="402406" cy="365760"/>
          </a:xfrm>
          <a:prstGeom prst="rightArrow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Curved Right Arrow 43">
            <a:extLst>
              <a:ext uri="{FF2B5EF4-FFF2-40B4-BE49-F238E27FC236}">
                <a16:creationId xmlns:a16="http://schemas.microsoft.com/office/drawing/2014/main" id="{4B1460E7-FB7D-0C4B-94AB-8E31A0116D51}"/>
              </a:ext>
            </a:extLst>
          </p:cNvPr>
          <p:cNvSpPr/>
          <p:nvPr/>
        </p:nvSpPr>
        <p:spPr>
          <a:xfrm flipV="1">
            <a:off x="990600" y="1630992"/>
            <a:ext cx="457200" cy="899160"/>
          </a:xfrm>
          <a:prstGeom prst="curvedRightArrow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6C0C6ED-2BE7-774D-83D6-60E31CA27767}"/>
                  </a:ext>
                </a:extLst>
              </p:cNvPr>
              <p:cNvSpPr/>
              <p:nvPr/>
            </p:nvSpPr>
            <p:spPr>
              <a:xfrm>
                <a:off x="3721041" y="2071736"/>
                <a:ext cx="9648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m:rPr>
                          <m:nor/>
                        </m:rPr>
                        <a:rPr lang="zh-CN" altLang="en-US" sz="200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dirty="0">
                          <a:solidFill>
                            <a:srgbClr val="0432FF"/>
                          </a:solidFill>
                          <a:sym typeface="Wingdings" pitchFamily="2" charset="2"/>
                        </a:rPr>
                        <m:t>or</m:t>
                      </m:r>
                      <m:r>
                        <m:rPr>
                          <m:nor/>
                        </m:rPr>
                        <a:rPr lang="zh-CN" altLang="en-US" sz="2000" dirty="0">
                          <a:solidFill>
                            <a:srgbClr val="0432FF"/>
                          </a:solidFill>
                          <a:sym typeface="Wingdings" pitchFamily="2" charset="2"/>
                        </a:rPr>
                        <m:t> </m:t>
                      </m:r>
                      <m:r>
                        <a:rPr lang="en-US" altLang="zh-CN" sz="20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0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6C0C6ED-2BE7-774D-83D6-60E31CA27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041" y="2071736"/>
                <a:ext cx="964816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75F315-63CF-1D48-9EA6-E4C626BE43CB}"/>
                  </a:ext>
                </a:extLst>
              </p:cNvPr>
              <p:cNvSpPr/>
              <p:nvPr/>
            </p:nvSpPr>
            <p:spPr>
              <a:xfrm>
                <a:off x="3900210" y="3167324"/>
                <a:ext cx="7263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𝑡𝑒𝑥𝑡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F75F315-63CF-1D48-9EA6-E4C626BE43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210" y="3167324"/>
                <a:ext cx="72635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6A4CB65-D94A-0644-BADD-0A3630CF240B}"/>
                  </a:ext>
                </a:extLst>
              </p:cNvPr>
              <p:cNvSpPr/>
              <p:nvPr/>
            </p:nvSpPr>
            <p:spPr>
              <a:xfrm>
                <a:off x="4016609" y="1005840"/>
                <a:ext cx="508473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m:rPr>
                          <m:nor/>
                        </m:rPr>
                        <a:rPr lang="en-US" altLang="zh-CN" sz="2000" baseline="30000" dirty="0">
                          <a:solidFill>
                            <a:srgbClr val="0432FF"/>
                          </a:solidFill>
                        </a:rPr>
                        <m:t>k</m:t>
                      </m:r>
                    </m:oMath>
                  </m:oMathPara>
                </a14:m>
                <a:endParaRPr lang="en-US" altLang="zh-CN" sz="2000" baseline="30000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6A4CB65-D94A-0644-BADD-0A3630CF24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6609" y="1005840"/>
                <a:ext cx="508473" cy="3929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ight Arrow 53">
            <a:extLst>
              <a:ext uri="{FF2B5EF4-FFF2-40B4-BE49-F238E27FC236}">
                <a16:creationId xmlns:a16="http://schemas.microsoft.com/office/drawing/2014/main" id="{EC304EBC-57A7-C44D-97B0-CBA7FB887DC5}"/>
              </a:ext>
            </a:extLst>
          </p:cNvPr>
          <p:cNvSpPr>
            <a:spLocks/>
          </p:cNvSpPr>
          <p:nvPr/>
        </p:nvSpPr>
        <p:spPr>
          <a:xfrm rot="5400000">
            <a:off x="6412957" y="3041105"/>
            <a:ext cx="402406" cy="365760"/>
          </a:xfrm>
          <a:prstGeom prst="rightArrow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Curved Right Arrow 54">
            <a:extLst>
              <a:ext uri="{FF2B5EF4-FFF2-40B4-BE49-F238E27FC236}">
                <a16:creationId xmlns:a16="http://schemas.microsoft.com/office/drawing/2014/main" id="{A67D1FF5-0FE5-5C49-9EAB-C78868925116}"/>
              </a:ext>
            </a:extLst>
          </p:cNvPr>
          <p:cNvSpPr/>
          <p:nvPr/>
        </p:nvSpPr>
        <p:spPr>
          <a:xfrm flipV="1">
            <a:off x="986787" y="2800663"/>
            <a:ext cx="457200" cy="899160"/>
          </a:xfrm>
          <a:prstGeom prst="curvedRightArrow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Curved Right Arrow 56">
            <a:extLst>
              <a:ext uri="{FF2B5EF4-FFF2-40B4-BE49-F238E27FC236}">
                <a16:creationId xmlns:a16="http://schemas.microsoft.com/office/drawing/2014/main" id="{1FFA024A-366E-EB4F-89CA-FA31DD112479}"/>
              </a:ext>
            </a:extLst>
          </p:cNvPr>
          <p:cNvSpPr/>
          <p:nvPr/>
        </p:nvSpPr>
        <p:spPr>
          <a:xfrm rot="10800000" flipV="1">
            <a:off x="4689670" y="1647133"/>
            <a:ext cx="457200" cy="899160"/>
          </a:xfrm>
          <a:prstGeom prst="curvedRightArrow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Curved Right Arrow 57">
            <a:extLst>
              <a:ext uri="{FF2B5EF4-FFF2-40B4-BE49-F238E27FC236}">
                <a16:creationId xmlns:a16="http://schemas.microsoft.com/office/drawing/2014/main" id="{C1240323-653D-3B4B-8ED8-0F1FD2990910}"/>
              </a:ext>
            </a:extLst>
          </p:cNvPr>
          <p:cNvSpPr/>
          <p:nvPr/>
        </p:nvSpPr>
        <p:spPr>
          <a:xfrm rot="10800000" flipV="1">
            <a:off x="4685857" y="2816804"/>
            <a:ext cx="457200" cy="899160"/>
          </a:xfrm>
          <a:prstGeom prst="curvedRightArrow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55D3FDCE-896B-E747-8362-CF59B8E22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6446" y="4348112"/>
            <a:ext cx="914400" cy="9144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55901E9C-ADA2-E54A-B3E4-666D1C39B5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6095" y="4348112"/>
            <a:ext cx="828761" cy="9144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E15EA7CE-6C0B-6443-A01F-C317FDD44F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4388" y="4348425"/>
            <a:ext cx="1193800" cy="9144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A1CB978-408B-BA46-98E5-F84CEBB5E2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6607" y="4341944"/>
            <a:ext cx="1612900" cy="9144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F73CC246-837D-2041-8972-254FC66FD0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0742" y="4343085"/>
            <a:ext cx="1600200" cy="9144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3390E4F-E092-3640-8382-E982A9CAFA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423" y="4341944"/>
            <a:ext cx="749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045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5A29E3-2C4C-FE4D-838F-0FF6CD513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87062C-D7E8-C44A-802C-84A31502D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Intelligent</a:t>
            </a:r>
            <a:r>
              <a:rPr lang="zh-CN" altLang="en-US" dirty="0"/>
              <a:t> </a:t>
            </a:r>
            <a:r>
              <a:rPr lang="en-US" altLang="zh-CN" dirty="0"/>
              <a:t>Technical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CFF4E-6591-A64F-B83E-1C53719D8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12" y="1676458"/>
            <a:ext cx="1866900" cy="1066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70D3F6-BBE7-5541-8DDD-C549C85CA444}"/>
              </a:ext>
            </a:extLst>
          </p:cNvPr>
          <p:cNvSpPr/>
          <p:nvPr/>
        </p:nvSpPr>
        <p:spPr>
          <a:xfrm>
            <a:off x="5466290" y="1676953"/>
            <a:ext cx="11641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i="1" dirty="0">
                <a:solidFill>
                  <a:srgbClr val="0432FF"/>
                </a:solidFill>
              </a:rPr>
              <a:t>Perception</a:t>
            </a:r>
            <a:endParaRPr lang="en-US" sz="1600" i="1" dirty="0">
              <a:solidFill>
                <a:srgbClr val="0432FF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E5CF89E-BEC2-2F4E-9B90-B3D6E9B944F4}"/>
              </a:ext>
            </a:extLst>
          </p:cNvPr>
          <p:cNvSpPr/>
          <p:nvPr/>
        </p:nvSpPr>
        <p:spPr>
          <a:xfrm>
            <a:off x="3404692" y="4681674"/>
            <a:ext cx="2801784" cy="3883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2D40E">
                  <a:tint val="66000"/>
                  <a:satMod val="160000"/>
                </a:srgbClr>
              </a:gs>
              <a:gs pos="50000">
                <a:srgbClr val="02D40E">
                  <a:tint val="44500"/>
                  <a:satMod val="160000"/>
                </a:srgbClr>
              </a:gs>
              <a:gs pos="100000">
                <a:srgbClr val="02D40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User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Modeling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2807A84-71D1-2F4B-A7BF-994B9135EE7E}"/>
              </a:ext>
            </a:extLst>
          </p:cNvPr>
          <p:cNvSpPr/>
          <p:nvPr/>
        </p:nvSpPr>
        <p:spPr>
          <a:xfrm>
            <a:off x="3404692" y="3989368"/>
            <a:ext cx="2801784" cy="36511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E2504">
                  <a:tint val="66000"/>
                  <a:satMod val="160000"/>
                </a:srgbClr>
              </a:gs>
              <a:gs pos="50000">
                <a:srgbClr val="FE2504">
                  <a:tint val="44500"/>
                  <a:satMod val="160000"/>
                </a:srgbClr>
              </a:gs>
              <a:gs pos="100000">
                <a:srgbClr val="FE2504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Knowledge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Curation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EF5BDA3-5C51-0D4B-A32E-64FC0B9D421A}"/>
              </a:ext>
            </a:extLst>
          </p:cNvPr>
          <p:cNvSpPr/>
          <p:nvPr/>
        </p:nvSpPr>
        <p:spPr>
          <a:xfrm>
            <a:off x="3407822" y="3256375"/>
            <a:ext cx="2798654" cy="3947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Response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Generation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71F28DD-DFAB-B040-AF00-3B0821254B98}"/>
              </a:ext>
            </a:extLst>
          </p:cNvPr>
          <p:cNvSpPr>
            <a:spLocks/>
          </p:cNvSpPr>
          <p:nvPr/>
        </p:nvSpPr>
        <p:spPr>
          <a:xfrm rot="16200000">
            <a:off x="4669603" y="4335199"/>
            <a:ext cx="271962" cy="365760"/>
          </a:xfrm>
          <a:prstGeom prst="rightArrow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EC90D88-320D-DC4F-B9FA-28661CC37137}"/>
              </a:ext>
            </a:extLst>
          </p:cNvPr>
          <p:cNvSpPr>
            <a:spLocks/>
          </p:cNvSpPr>
          <p:nvPr/>
        </p:nvSpPr>
        <p:spPr>
          <a:xfrm rot="16200000">
            <a:off x="4669603" y="3642893"/>
            <a:ext cx="271962" cy="365760"/>
          </a:xfrm>
          <a:prstGeom prst="rightArrow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3752F3FD-EB41-6541-A308-70B16064DECC}"/>
              </a:ext>
            </a:extLst>
          </p:cNvPr>
          <p:cNvSpPr>
            <a:spLocks/>
          </p:cNvSpPr>
          <p:nvPr/>
        </p:nvSpPr>
        <p:spPr>
          <a:xfrm rot="10800000" flipH="1">
            <a:off x="2789423" y="3996050"/>
            <a:ext cx="473585" cy="365760"/>
          </a:xfrm>
          <a:prstGeom prst="rightArrow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6539CC8-D7E0-214D-93C6-C5FC35C9E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907" y="3620914"/>
            <a:ext cx="1149522" cy="10597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1F290FA-1929-7C4D-B47F-0802ADDD0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390" y="1790700"/>
            <a:ext cx="1149522" cy="1250950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2FEFFC8-BC4A-084A-BAC5-601DCD90AC8A}"/>
              </a:ext>
            </a:extLst>
          </p:cNvPr>
          <p:cNvSpPr/>
          <p:nvPr/>
        </p:nvSpPr>
        <p:spPr>
          <a:xfrm>
            <a:off x="3435722" y="2035901"/>
            <a:ext cx="2798654" cy="39478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000"/>
              </a:gs>
              <a:gs pos="50000">
                <a:srgbClr val="FFC000"/>
              </a:gs>
              <a:gs pos="100000">
                <a:srgbClr val="FFC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Augmented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Reality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186282A9-CAB7-1149-B5AA-5B499C91C89F}"/>
              </a:ext>
            </a:extLst>
          </p:cNvPr>
          <p:cNvSpPr>
            <a:spLocks/>
          </p:cNvSpPr>
          <p:nvPr/>
        </p:nvSpPr>
        <p:spPr>
          <a:xfrm>
            <a:off x="6296402" y="2050415"/>
            <a:ext cx="271962" cy="365760"/>
          </a:xfrm>
          <a:prstGeom prst="rightArrow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BAA1E6F3-6DF4-D84E-A0B8-BEE7BBB7F0B6}"/>
              </a:ext>
            </a:extLst>
          </p:cNvPr>
          <p:cNvSpPr>
            <a:spLocks/>
          </p:cNvSpPr>
          <p:nvPr/>
        </p:nvSpPr>
        <p:spPr>
          <a:xfrm rot="16200000">
            <a:off x="4492005" y="2637503"/>
            <a:ext cx="686089" cy="365760"/>
          </a:xfrm>
          <a:prstGeom prst="rightArrow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0D4837-CA63-304A-8431-E46F44477871}"/>
              </a:ext>
            </a:extLst>
          </p:cNvPr>
          <p:cNvSpPr/>
          <p:nvPr/>
        </p:nvSpPr>
        <p:spPr>
          <a:xfrm>
            <a:off x="2509472" y="1711861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i="1" dirty="0">
                <a:solidFill>
                  <a:srgbClr val="0432FF"/>
                </a:solidFill>
              </a:rPr>
              <a:t>Interaction</a:t>
            </a:r>
            <a:endParaRPr lang="en-US" sz="1600" i="1" dirty="0">
              <a:solidFill>
                <a:srgbClr val="0432FF"/>
              </a:solidFill>
            </a:endParaRP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5779CBDA-8AAC-BA41-92F7-0AD27F00009B}"/>
              </a:ext>
            </a:extLst>
          </p:cNvPr>
          <p:cNvSpPr>
            <a:spLocks/>
          </p:cNvSpPr>
          <p:nvPr/>
        </p:nvSpPr>
        <p:spPr>
          <a:xfrm flipH="1">
            <a:off x="2931107" y="2050415"/>
            <a:ext cx="299992" cy="365760"/>
          </a:xfrm>
          <a:prstGeom prst="rightArrow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Bent Arrow 26">
            <a:extLst>
              <a:ext uri="{FF2B5EF4-FFF2-40B4-BE49-F238E27FC236}">
                <a16:creationId xmlns:a16="http://schemas.microsoft.com/office/drawing/2014/main" id="{37C092DB-D59C-994D-89E5-E84F6B57527B}"/>
              </a:ext>
            </a:extLst>
          </p:cNvPr>
          <p:cNvSpPr/>
          <p:nvPr/>
        </p:nvSpPr>
        <p:spPr>
          <a:xfrm rot="10800000">
            <a:off x="6264729" y="3093074"/>
            <a:ext cx="813816" cy="1976908"/>
          </a:xfrm>
          <a:prstGeom prst="bentArrow">
            <a:avLst>
              <a:gd name="adj1" fmla="val 22082"/>
              <a:gd name="adj2" fmla="val 20622"/>
              <a:gd name="adj3" fmla="val 25000"/>
              <a:gd name="adj4" fmla="val 43750"/>
            </a:avLst>
          </a:prstGeom>
          <a:gradFill>
            <a:gsLst>
              <a:gs pos="0">
                <a:schemeClr val="tx1">
                  <a:tint val="66000"/>
                  <a:satMod val="160000"/>
                </a:schemeClr>
              </a:gs>
              <a:gs pos="50000">
                <a:schemeClr val="tx1">
                  <a:tint val="44500"/>
                  <a:satMod val="160000"/>
                </a:schemeClr>
              </a:gs>
              <a:gs pos="100000">
                <a:schemeClr val="tx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3D735B-C3B8-8246-9241-A589E46B964B}"/>
              </a:ext>
            </a:extLst>
          </p:cNvPr>
          <p:cNvSpPr/>
          <p:nvPr/>
        </p:nvSpPr>
        <p:spPr>
          <a:xfrm>
            <a:off x="2333722" y="1014397"/>
            <a:ext cx="48714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solidFill>
                  <a:srgbClr val="C00000"/>
                </a:solidFill>
              </a:rPr>
              <a:t>Challenges: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Skill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gaps,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Lack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of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experience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…</a:t>
            </a:r>
            <a:endParaRPr lang="en-US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68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E6B834-8F78-9249-9DF6-59411134C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6B30E-0B06-D849-91CB-DE1D496DC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432FF"/>
                </a:solidFill>
              </a:rPr>
              <a:t>DM</a:t>
            </a:r>
            <a:r>
              <a:rPr lang="en-US" altLang="zh-CN" baseline="30000" dirty="0">
                <a:solidFill>
                  <a:srgbClr val="0432FF"/>
                </a:solidFill>
              </a:rPr>
              <a:t>2</a:t>
            </a:r>
            <a:r>
              <a:rPr lang="en-US" altLang="zh-CN" baseline="30000" dirty="0"/>
              <a:t> </a:t>
            </a:r>
            <a:r>
              <a:rPr lang="zh-CN" altLang="en-US" baseline="30000" dirty="0"/>
              <a:t> </a:t>
            </a:r>
            <a:r>
              <a:rPr lang="en-US" altLang="zh-CN" dirty="0"/>
              <a:t>w/</a:t>
            </a:r>
            <a:r>
              <a:rPr lang="zh-CN" altLang="en-US" dirty="0"/>
              <a:t> </a:t>
            </a:r>
            <a:r>
              <a:rPr lang="en-US" altLang="zh-CN" dirty="0"/>
              <a:t>unstructured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structured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(and</a:t>
            </a:r>
            <a:r>
              <a:rPr lang="zh-CN" altLang="en-US" dirty="0"/>
              <a:t> </a:t>
            </a:r>
            <a:r>
              <a:rPr lang="en-US" altLang="zh-CN" dirty="0"/>
              <a:t>challenges)</a:t>
            </a:r>
          </a:p>
          <a:p>
            <a:pPr lvl="1"/>
            <a:r>
              <a:rPr lang="en-US" altLang="zh-CN" sz="2000" dirty="0"/>
              <a:t>Representation</a:t>
            </a:r>
            <a:r>
              <a:rPr lang="zh-CN" altLang="en-US" sz="2000" dirty="0"/>
              <a:t> </a:t>
            </a:r>
            <a:r>
              <a:rPr lang="en-US" altLang="zh-CN" sz="2000" dirty="0"/>
              <a:t>learning</a:t>
            </a:r>
          </a:p>
          <a:p>
            <a:pPr lvl="1"/>
            <a:r>
              <a:rPr lang="en-US" altLang="zh-CN" sz="2000" dirty="0"/>
              <a:t>Information</a:t>
            </a:r>
            <a:r>
              <a:rPr lang="zh-CN" altLang="en-US" sz="2000" dirty="0"/>
              <a:t> </a:t>
            </a:r>
            <a:r>
              <a:rPr lang="en-US" altLang="zh-CN" sz="2000" dirty="0"/>
              <a:t>extraction</a:t>
            </a:r>
          </a:p>
          <a:p>
            <a:pPr lvl="1"/>
            <a:r>
              <a:rPr lang="en-US" altLang="zh-CN" sz="2000" dirty="0"/>
              <a:t>Text</a:t>
            </a:r>
            <a:r>
              <a:rPr lang="zh-CN" altLang="en-US" sz="2000" dirty="0"/>
              <a:t> </a:t>
            </a:r>
            <a:r>
              <a:rPr lang="en-US" altLang="zh-CN" sz="2000" dirty="0"/>
              <a:t>generation</a:t>
            </a:r>
          </a:p>
          <a:p>
            <a:r>
              <a:rPr lang="en-US" altLang="zh-CN" baseline="30000" dirty="0"/>
              <a:t>1</a:t>
            </a:r>
            <a:r>
              <a:rPr lang="en-US" altLang="zh-CN" dirty="0"/>
              <a:t>RL:</a:t>
            </a:r>
            <a:r>
              <a:rPr lang="zh-CN" altLang="en-US" dirty="0"/>
              <a:t> </a:t>
            </a:r>
            <a:r>
              <a:rPr lang="en-US" altLang="zh-CN" dirty="0"/>
              <a:t>Complementarity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predicting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outcomes</a:t>
            </a:r>
          </a:p>
          <a:p>
            <a:r>
              <a:rPr lang="en-US" altLang="zh-CN" baseline="30000" dirty="0"/>
              <a:t>2</a:t>
            </a:r>
            <a:r>
              <a:rPr lang="en-US" altLang="zh-CN" dirty="0"/>
              <a:t>IE:</a:t>
            </a:r>
            <a:r>
              <a:rPr lang="zh-CN" altLang="en-US" dirty="0"/>
              <a:t> </a:t>
            </a:r>
            <a:r>
              <a:rPr lang="en-US" altLang="zh-CN" dirty="0"/>
              <a:t>Constructing</a:t>
            </a:r>
            <a:r>
              <a:rPr lang="zh-CN" altLang="en-US" dirty="0"/>
              <a:t> </a:t>
            </a:r>
            <a:r>
              <a:rPr lang="en-US" altLang="zh-CN" dirty="0"/>
              <a:t>scientific</a:t>
            </a:r>
            <a:r>
              <a:rPr lang="zh-CN" altLang="en-US" dirty="0"/>
              <a:t> </a:t>
            </a:r>
            <a:r>
              <a:rPr lang="en-US" altLang="zh-CN" dirty="0"/>
              <a:t>KGs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facts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conditions</a:t>
            </a:r>
          </a:p>
          <a:p>
            <a:r>
              <a:rPr lang="en-US" altLang="zh-CN" baseline="30000" dirty="0"/>
              <a:t>3</a:t>
            </a:r>
            <a:r>
              <a:rPr lang="en-US" altLang="zh-CN" dirty="0"/>
              <a:t>IE:</a:t>
            </a:r>
            <a:r>
              <a:rPr lang="zh-CN" altLang="en-US" dirty="0"/>
              <a:t> </a:t>
            </a:r>
            <a:r>
              <a:rPr lang="en-US" altLang="zh-CN" dirty="0"/>
              <a:t>Building</a:t>
            </a:r>
            <a:r>
              <a:rPr lang="zh-CN" altLang="en-US" dirty="0"/>
              <a:t> </a:t>
            </a:r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evidence</a:t>
            </a:r>
            <a:r>
              <a:rPr lang="zh-CN" altLang="en-US" dirty="0"/>
              <a:t> </a:t>
            </a:r>
            <a:r>
              <a:rPr lang="en-US" altLang="zh-CN" dirty="0"/>
              <a:t>DBs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tabular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r>
              <a:rPr lang="en-US" altLang="zh-CN" dirty="0"/>
              <a:t>Specialized</a:t>
            </a:r>
            <a:r>
              <a:rPr lang="zh-CN" altLang="en-US" dirty="0"/>
              <a:t> </a:t>
            </a:r>
            <a:r>
              <a:rPr lang="en-US" altLang="zh-CN" dirty="0"/>
              <a:t>IA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432FF"/>
                </a:solidFill>
              </a:rPr>
              <a:t>DM</a:t>
            </a:r>
            <a:r>
              <a:rPr lang="en-US" altLang="zh-CN" baseline="30000" dirty="0">
                <a:solidFill>
                  <a:srgbClr val="0432FF"/>
                </a:solidFill>
              </a:rPr>
              <a:t>2</a:t>
            </a:r>
            <a:endParaRPr lang="en-US" baseline="30000" dirty="0">
              <a:solidFill>
                <a:srgbClr val="0432FF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0B107A-5EC5-9E4E-A90D-A463362C5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Away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23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204AE6-C129-F44A-9843-DA8001F25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1A8C3-7A4E-624A-9989-CBD3FF453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441861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1300" dirty="0"/>
              <a:t>[KDD’17]</a:t>
            </a:r>
            <a:r>
              <a:rPr lang="zh-CN" altLang="en-US" sz="1300" dirty="0"/>
              <a:t> </a:t>
            </a:r>
            <a:r>
              <a:rPr lang="en-US" altLang="zh-CN" sz="1300" dirty="0"/>
              <a:t>Jiang, M., Shang, J., Cassidy, T., Ren, X., Kaplan, L., </a:t>
            </a:r>
            <a:r>
              <a:rPr lang="en-US" altLang="zh-CN" sz="1300" dirty="0" err="1"/>
              <a:t>Hanratty</a:t>
            </a:r>
            <a:r>
              <a:rPr lang="en-US" altLang="zh-CN" sz="1300" dirty="0"/>
              <a:t>, T., Han, J. “</a:t>
            </a:r>
            <a:r>
              <a:rPr lang="en-US" altLang="zh-CN" sz="1300" dirty="0" err="1"/>
              <a:t>MetaPAD</a:t>
            </a:r>
            <a:r>
              <a:rPr lang="en-US" altLang="zh-CN" sz="1300" dirty="0"/>
              <a:t>: Meta Patten Discovery from Massive Text Corpora”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1300" dirty="0"/>
              <a:t>[IJCAI’17] Zhao, S., Jiang,</a:t>
            </a:r>
            <a:r>
              <a:rPr lang="zh-CN" altLang="en-US" sz="1300" dirty="0"/>
              <a:t> </a:t>
            </a:r>
            <a:r>
              <a:rPr lang="en-US" altLang="zh-CN" sz="1300" dirty="0"/>
              <a:t>M.,</a:t>
            </a:r>
            <a:r>
              <a:rPr lang="zh-CN" altLang="en-US" sz="1300" dirty="0"/>
              <a:t> </a:t>
            </a:r>
            <a:r>
              <a:rPr lang="en-US" altLang="zh-CN" sz="1300" dirty="0"/>
              <a:t>Yuan, Q., Qin, B., Liu, T., </a:t>
            </a:r>
            <a:r>
              <a:rPr lang="en-US" altLang="zh-CN" sz="1300" dirty="0" err="1"/>
              <a:t>Zhai</a:t>
            </a:r>
            <a:r>
              <a:rPr lang="en-US" altLang="zh-CN" sz="1300" dirty="0"/>
              <a:t>, C.X. “</a:t>
            </a:r>
            <a:r>
              <a:rPr lang="en-US" altLang="zh-CN" sz="1300" dirty="0" err="1"/>
              <a:t>ContextCare</a:t>
            </a:r>
            <a:r>
              <a:rPr lang="en-US" altLang="zh-CN" sz="1300" dirty="0"/>
              <a:t>: Incorporating Contextual Information Networks to Representation Learning in Medical Forum Data”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1300" dirty="0"/>
              <a:t>[KDD’18a]</a:t>
            </a:r>
            <a:r>
              <a:rPr lang="zh-CN" altLang="en-US" sz="1300" dirty="0"/>
              <a:t> </a:t>
            </a:r>
            <a:r>
              <a:rPr lang="en-US" altLang="zh-CN" sz="1300" dirty="0"/>
              <a:t>Wang, D., Jiang, M., Zeng, Q., Eberhart, Z., Chawla, N.V. “Multi-Type Itemset Embedding for Learning Behavior Success”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1300" dirty="0"/>
              <a:t>[KDD’18b]</a:t>
            </a:r>
            <a:r>
              <a:rPr lang="zh-CN" altLang="en-US" sz="1300" dirty="0"/>
              <a:t> </a:t>
            </a:r>
            <a:r>
              <a:rPr lang="en-US" altLang="zh-CN" sz="1300" dirty="0"/>
              <a:t>Jiang, M., Li, Q., Zhang, X., Qu, M., </a:t>
            </a:r>
            <a:r>
              <a:rPr lang="en-US" altLang="zh-CN" sz="1300" dirty="0" err="1"/>
              <a:t>Hanratty</a:t>
            </a:r>
            <a:r>
              <a:rPr lang="en-US" altLang="zh-CN" sz="1300" dirty="0"/>
              <a:t>, T., Gao, J., Han, J. “</a:t>
            </a:r>
            <a:r>
              <a:rPr lang="en-US" altLang="zh-CN" sz="1300" dirty="0" err="1"/>
              <a:t>TruePIE</a:t>
            </a:r>
            <a:r>
              <a:rPr lang="en-US" altLang="zh-CN" sz="1300" dirty="0"/>
              <a:t>: Discovering Reliable Patterns in Pattern-Based Information Extraction”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1300" dirty="0"/>
              <a:t>[KDD’18c] Zhang, C., Tao, F., Chen, X., Shen, J., Jiang, M., Sadler, B., </a:t>
            </a:r>
            <a:r>
              <a:rPr lang="en-US" altLang="zh-CN" sz="1300" dirty="0" err="1"/>
              <a:t>Vanni</a:t>
            </a:r>
            <a:r>
              <a:rPr lang="en-US" altLang="zh-CN" sz="1300" dirty="0"/>
              <a:t>, M., Han, J. “</a:t>
            </a:r>
            <a:r>
              <a:rPr lang="en-US" altLang="zh-CN" sz="1300" dirty="0" err="1"/>
              <a:t>TaxoGen</a:t>
            </a:r>
            <a:r>
              <a:rPr lang="en-US" altLang="zh-CN" sz="1300" dirty="0"/>
              <a:t>: Constructing Topical Concept Taxonomy by Adaptive Term Embedding and Clustering”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1300" dirty="0"/>
              <a:t>[BCB’18]</a:t>
            </a:r>
            <a:r>
              <a:rPr lang="zh-CN" altLang="en-US" sz="1300" dirty="0"/>
              <a:t> </a:t>
            </a:r>
            <a:r>
              <a:rPr lang="en-US" altLang="zh-CN" sz="1300" dirty="0"/>
              <a:t>Zhao, S., Jiang, M., Liu, M., Qin, B., Liu, T. “</a:t>
            </a:r>
            <a:r>
              <a:rPr lang="en-US" altLang="zh-CN" sz="1300" dirty="0" err="1"/>
              <a:t>CausalTriad</a:t>
            </a:r>
            <a:r>
              <a:rPr lang="en-US" altLang="zh-CN" sz="1300" dirty="0"/>
              <a:t>: Toward Pseudo Causal Relation Discovery and Hypotheses Generation from Medical Text Data”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1300" dirty="0"/>
              <a:t>[BigData’18]</a:t>
            </a:r>
            <a:r>
              <a:rPr lang="zh-CN" altLang="en-US" sz="1300" dirty="0"/>
              <a:t> </a:t>
            </a:r>
            <a:r>
              <a:rPr lang="en-US" altLang="zh-CN" sz="1300" dirty="0"/>
              <a:t>Zhao, T., </a:t>
            </a:r>
            <a:r>
              <a:rPr lang="en-US" altLang="zh-CN" sz="1300" dirty="0" err="1"/>
              <a:t>Malir</a:t>
            </a:r>
            <a:r>
              <a:rPr lang="en-US" altLang="zh-CN" sz="1300" dirty="0"/>
              <a:t>, M., Jiang, M. “Actionable Objective Optimization for Suspicious Behavior Detection on Large Bipartite Graphs”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1300" dirty="0"/>
              <a:t>[KDD’19a]</a:t>
            </a:r>
            <a:r>
              <a:rPr lang="zh-CN" altLang="en-US" sz="1300" dirty="0"/>
              <a:t> </a:t>
            </a:r>
            <a:r>
              <a:rPr lang="en-US" altLang="zh-CN" sz="1300" dirty="0"/>
              <a:t>Wang, D., Jiang, T., Chawla, N.V., Jiang, M. “TUBE: Embedding Behavior Outcomes for Predicting Success”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1300" dirty="0"/>
              <a:t>[KDD’19b] Jiang, T., Zhao, T., Qin, B., Liu, T., Chawla, N.V., Jiang, M. “The Role of Condition: A Novel Scientific Knowledge Graph Representation and Construction Model”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6C6E05-2A03-F542-BD42-65D357338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59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4287A8-36F7-3543-95F4-C39C6EEEA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0DDF7-7808-5F45-87BD-9899F3BD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/>
              <a:t>DM</a:t>
            </a:r>
            <a:r>
              <a:rPr lang="en-US" altLang="zh-CN" sz="2800" baseline="30000" dirty="0"/>
              <a:t>2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  <a:r>
              <a:rPr lang="en-US" altLang="zh-CN" sz="2800" dirty="0"/>
              <a:t>Data</a:t>
            </a:r>
            <a:r>
              <a:rPr lang="zh-CN" altLang="en-US" sz="2800" dirty="0"/>
              <a:t> </a:t>
            </a:r>
            <a:r>
              <a:rPr lang="en-US" altLang="zh-CN" sz="2800" dirty="0"/>
              <a:t>Mining</a:t>
            </a:r>
            <a:r>
              <a:rPr lang="zh-CN" altLang="en-US" sz="2800" dirty="0"/>
              <a:t> </a:t>
            </a:r>
            <a:r>
              <a:rPr lang="en-US" altLang="zh-CN" sz="2800" dirty="0"/>
              <a:t>toward</a:t>
            </a:r>
            <a:r>
              <a:rPr lang="zh-CN" altLang="en-US" sz="2800" dirty="0"/>
              <a:t> </a:t>
            </a:r>
            <a:r>
              <a:rPr lang="en-US" altLang="zh-CN" sz="2800" dirty="0"/>
              <a:t>Decision</a:t>
            </a:r>
            <a:r>
              <a:rPr lang="zh-CN" altLang="en-US" sz="2800" dirty="0"/>
              <a:t> </a:t>
            </a:r>
            <a:r>
              <a:rPr lang="en-US" altLang="zh-CN" sz="2800" dirty="0"/>
              <a:t>Making</a:t>
            </a:r>
            <a:endParaRPr lang="en-US" sz="28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CD92845-AB39-4D4F-8CA4-E8A9ADBD9FD0}"/>
              </a:ext>
            </a:extLst>
          </p:cNvPr>
          <p:cNvSpPr/>
          <p:nvPr/>
        </p:nvSpPr>
        <p:spPr>
          <a:xfrm>
            <a:off x="1140690" y="3086832"/>
            <a:ext cx="1828800" cy="1371600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5803C8-B685-A946-8081-FCF4080D5DB5}"/>
              </a:ext>
            </a:extLst>
          </p:cNvPr>
          <p:cNvSpPr/>
          <p:nvPr/>
        </p:nvSpPr>
        <p:spPr>
          <a:xfrm>
            <a:off x="1140690" y="1400455"/>
            <a:ext cx="1828800" cy="1371600"/>
          </a:xfrm>
          <a:prstGeom prst="ellipse">
            <a:avLst/>
          </a:prstGeom>
          <a:solidFill>
            <a:srgbClr val="02D40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9E2789F-5E81-F54C-AEE1-20866EF30531}"/>
              </a:ext>
            </a:extLst>
          </p:cNvPr>
          <p:cNvSpPr/>
          <p:nvPr/>
        </p:nvSpPr>
        <p:spPr>
          <a:xfrm>
            <a:off x="4198165" y="3086100"/>
            <a:ext cx="1828800" cy="1371600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47417E-92BB-0645-AA89-FBD28FFD8A4C}"/>
              </a:ext>
            </a:extLst>
          </p:cNvPr>
          <p:cNvSpPr/>
          <p:nvPr/>
        </p:nvSpPr>
        <p:spPr>
          <a:xfrm>
            <a:off x="1034142" y="3399091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Unstructured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8EE460-E706-2B4E-A10B-813117F64717}"/>
              </a:ext>
            </a:extLst>
          </p:cNvPr>
          <p:cNvSpPr/>
          <p:nvPr/>
        </p:nvSpPr>
        <p:spPr>
          <a:xfrm>
            <a:off x="1148960" y="1710928"/>
            <a:ext cx="180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Structured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DE1F39-29C1-D146-8509-8C9A73338C04}"/>
              </a:ext>
            </a:extLst>
          </p:cNvPr>
          <p:cNvSpPr/>
          <p:nvPr/>
        </p:nvSpPr>
        <p:spPr>
          <a:xfrm>
            <a:off x="4494446" y="3404416"/>
            <a:ext cx="1236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Structures</a:t>
            </a:r>
            <a:endParaRPr lang="en-US" dirty="0"/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F26DF31D-7073-884D-B553-7EA6A5F8378E}"/>
              </a:ext>
            </a:extLst>
          </p:cNvPr>
          <p:cNvSpPr>
            <a:spLocks noChangeAspect="1"/>
          </p:cNvSpPr>
          <p:nvPr/>
        </p:nvSpPr>
        <p:spPr>
          <a:xfrm>
            <a:off x="6965065" y="2752606"/>
            <a:ext cx="457200" cy="304800"/>
          </a:xfrm>
          <a:prstGeom prst="can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BF1EB8-E05D-C741-9E49-946F567F0D51}"/>
              </a:ext>
            </a:extLst>
          </p:cNvPr>
          <p:cNvSpPr/>
          <p:nvPr/>
        </p:nvSpPr>
        <p:spPr>
          <a:xfrm>
            <a:off x="6622165" y="2905006"/>
            <a:ext cx="1143000" cy="228600"/>
          </a:xfrm>
          <a:prstGeom prst="ellipse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E49431-D7B7-8647-968B-479891A7A305}"/>
              </a:ext>
            </a:extLst>
          </p:cNvPr>
          <p:cNvSpPr/>
          <p:nvPr/>
        </p:nvSpPr>
        <p:spPr>
          <a:xfrm>
            <a:off x="6611526" y="2406572"/>
            <a:ext cx="1069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Decision</a:t>
            </a:r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ED98E629-B8FD-034B-B2CC-47146ECD798D}"/>
              </a:ext>
            </a:extLst>
          </p:cNvPr>
          <p:cNvSpPr>
            <a:spLocks/>
          </p:cNvSpPr>
          <p:nvPr/>
        </p:nvSpPr>
        <p:spPr>
          <a:xfrm>
            <a:off x="3091115" y="3585543"/>
            <a:ext cx="1019990" cy="3657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6875A196-46AC-B943-95E7-3868375A069A}"/>
              </a:ext>
            </a:extLst>
          </p:cNvPr>
          <p:cNvSpPr>
            <a:spLocks/>
          </p:cNvSpPr>
          <p:nvPr/>
        </p:nvSpPr>
        <p:spPr>
          <a:xfrm rot="1830918">
            <a:off x="6097859" y="2030036"/>
            <a:ext cx="731520" cy="3657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82EBCD2-24E8-0643-B570-251811A54B72}"/>
              </a:ext>
            </a:extLst>
          </p:cNvPr>
          <p:cNvSpPr>
            <a:spLocks/>
          </p:cNvSpPr>
          <p:nvPr/>
        </p:nvSpPr>
        <p:spPr>
          <a:xfrm rot="19674511">
            <a:off x="6068235" y="3468365"/>
            <a:ext cx="731520" cy="3657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F93ADE-E789-D14E-9430-5EC7C16C7487}"/>
              </a:ext>
            </a:extLst>
          </p:cNvPr>
          <p:cNvSpPr/>
          <p:nvPr/>
        </p:nvSpPr>
        <p:spPr>
          <a:xfrm>
            <a:off x="3012424" y="1951317"/>
            <a:ext cx="3200400" cy="192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B02B1919-3B85-0E4C-B618-78B5BF54E02E}"/>
              </a:ext>
            </a:extLst>
          </p:cNvPr>
          <p:cNvSpPr>
            <a:spLocks/>
          </p:cNvSpPr>
          <p:nvPr/>
        </p:nvSpPr>
        <p:spPr>
          <a:xfrm>
            <a:off x="315608" y="2640568"/>
            <a:ext cx="585610" cy="641866"/>
          </a:xfrm>
          <a:prstGeom prst="ca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AF2428-9326-B042-A489-3E03F3E57DBB}"/>
              </a:ext>
            </a:extLst>
          </p:cNvPr>
          <p:cNvSpPr/>
          <p:nvPr/>
        </p:nvSpPr>
        <p:spPr>
          <a:xfrm>
            <a:off x="268095" y="2322314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Data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00C491-7266-D847-AC0C-3EBDAD664A71}"/>
              </a:ext>
            </a:extLst>
          </p:cNvPr>
          <p:cNvCxnSpPr/>
          <p:nvPr/>
        </p:nvCxnSpPr>
        <p:spPr>
          <a:xfrm flipV="1">
            <a:off x="942119" y="2476500"/>
            <a:ext cx="294256" cy="19285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6A49D98-62AE-A341-AB4A-560B06F0B261}"/>
              </a:ext>
            </a:extLst>
          </p:cNvPr>
          <p:cNvCxnSpPr>
            <a:cxnSpLocks/>
          </p:cNvCxnSpPr>
          <p:nvPr/>
        </p:nvCxnSpPr>
        <p:spPr>
          <a:xfrm>
            <a:off x="948415" y="3176556"/>
            <a:ext cx="287960" cy="19313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91DF783-6D37-8744-936D-9130BB8C3438}"/>
              </a:ext>
            </a:extLst>
          </p:cNvPr>
          <p:cNvSpPr/>
          <p:nvPr/>
        </p:nvSpPr>
        <p:spPr>
          <a:xfrm>
            <a:off x="3309492" y="3330753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ML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BD11FF-A76C-7D49-8AEC-3FBBD71382DC}"/>
              </a:ext>
            </a:extLst>
          </p:cNvPr>
          <p:cNvSpPr/>
          <p:nvPr/>
        </p:nvSpPr>
        <p:spPr>
          <a:xfrm>
            <a:off x="6289568" y="1716923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ML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995531F-048E-864B-B8CC-0DC1FA8BA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160" y="2676406"/>
            <a:ext cx="457200" cy="4572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C73DC833-DA0A-EB4C-907D-D0BAFB1B8DA1}"/>
              </a:ext>
            </a:extLst>
          </p:cNvPr>
          <p:cNvSpPr>
            <a:spLocks/>
          </p:cNvSpPr>
          <p:nvPr/>
        </p:nvSpPr>
        <p:spPr>
          <a:xfrm>
            <a:off x="7632601" y="2736473"/>
            <a:ext cx="642559" cy="3657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B7AE0A-5E30-AF4E-8378-C814F339549A}"/>
              </a:ext>
            </a:extLst>
          </p:cNvPr>
          <p:cNvSpPr/>
          <p:nvPr/>
        </p:nvSpPr>
        <p:spPr>
          <a:xfrm>
            <a:off x="7664725" y="2462951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ML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60FC8C-9398-7F4C-B06C-26B56EE4D7E8}"/>
              </a:ext>
            </a:extLst>
          </p:cNvPr>
          <p:cNvSpPr/>
          <p:nvPr/>
        </p:nvSpPr>
        <p:spPr>
          <a:xfrm>
            <a:off x="8167221" y="2335768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User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849AEF-F98D-5641-A0BE-F7379B8BFD0D}"/>
              </a:ext>
            </a:extLst>
          </p:cNvPr>
          <p:cNvSpPr/>
          <p:nvPr/>
        </p:nvSpPr>
        <p:spPr>
          <a:xfrm>
            <a:off x="1289413" y="5229364"/>
            <a:ext cx="6412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Developing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machine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learning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DM</a:t>
            </a:r>
            <a:r>
              <a:rPr lang="en-US" altLang="zh-CN" baseline="30000" dirty="0"/>
              <a:t>2</a:t>
            </a:r>
            <a:endParaRPr lang="en-US" baseline="300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2E60279-E3B9-3742-B179-3ACB6F06C0A5}"/>
              </a:ext>
            </a:extLst>
          </p:cNvPr>
          <p:cNvSpPr/>
          <p:nvPr/>
        </p:nvSpPr>
        <p:spPr>
          <a:xfrm>
            <a:off x="1583378" y="2196436"/>
            <a:ext cx="21927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0432FF"/>
                </a:solidFill>
              </a:rPr>
              <a:t>Relational</a:t>
            </a:r>
            <a:r>
              <a:rPr lang="zh-CN" altLang="en-US" sz="1400" i="1" dirty="0">
                <a:solidFill>
                  <a:srgbClr val="0432FF"/>
                </a:solidFill>
              </a:rPr>
              <a:t> </a:t>
            </a:r>
            <a:r>
              <a:rPr lang="en-US" altLang="zh-CN" sz="1400" i="1" dirty="0">
                <a:solidFill>
                  <a:srgbClr val="0432FF"/>
                </a:solidFill>
              </a:rPr>
              <a:t>databases,</a:t>
            </a:r>
          </a:p>
          <a:p>
            <a:r>
              <a:rPr lang="en-US" altLang="zh-CN" sz="1400" i="1" dirty="0">
                <a:solidFill>
                  <a:srgbClr val="0432FF"/>
                </a:solidFill>
              </a:rPr>
              <a:t>spreadsheets,</a:t>
            </a:r>
          </a:p>
          <a:p>
            <a:r>
              <a:rPr lang="en-US" altLang="zh-CN" sz="1400" i="1" dirty="0">
                <a:solidFill>
                  <a:srgbClr val="0432FF"/>
                </a:solidFill>
              </a:rPr>
              <a:t>information networks, etc.</a:t>
            </a:r>
            <a:endParaRPr lang="en-US" sz="1400" i="1" dirty="0">
              <a:solidFill>
                <a:srgbClr val="0432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BAB81E3-CCDE-B342-9388-944FF0F73144}"/>
              </a:ext>
            </a:extLst>
          </p:cNvPr>
          <p:cNvSpPr/>
          <p:nvPr/>
        </p:nvSpPr>
        <p:spPr>
          <a:xfrm>
            <a:off x="1582514" y="3925191"/>
            <a:ext cx="21936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0432FF"/>
                </a:solidFill>
              </a:rPr>
              <a:t>News, scientific papers,</a:t>
            </a:r>
          </a:p>
          <a:p>
            <a:r>
              <a:rPr lang="en-US" altLang="zh-CN" sz="1400" i="1" dirty="0">
                <a:solidFill>
                  <a:srgbClr val="0432FF"/>
                </a:solidFill>
              </a:rPr>
              <a:t>technical documents,</a:t>
            </a:r>
          </a:p>
          <a:p>
            <a:r>
              <a:rPr lang="en-US" altLang="zh-CN" sz="1400" i="1" dirty="0">
                <a:solidFill>
                  <a:srgbClr val="0432FF"/>
                </a:solidFill>
              </a:rPr>
              <a:t>social media feeds, etc.</a:t>
            </a:r>
            <a:endParaRPr lang="en-US" sz="1400" i="1" dirty="0">
              <a:solidFill>
                <a:srgbClr val="0432FF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22F2FB-D64B-D548-9726-0D433CBC4636}"/>
              </a:ext>
            </a:extLst>
          </p:cNvPr>
          <p:cNvSpPr/>
          <p:nvPr/>
        </p:nvSpPr>
        <p:spPr>
          <a:xfrm>
            <a:off x="6200444" y="3083123"/>
            <a:ext cx="19864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i="1" dirty="0">
                <a:solidFill>
                  <a:srgbClr val="0432FF"/>
                </a:solidFill>
              </a:rPr>
              <a:t>Predictive</a:t>
            </a:r>
            <a:r>
              <a:rPr lang="zh-CN" altLang="en-US" sz="1400" i="1" dirty="0">
                <a:solidFill>
                  <a:srgbClr val="0432FF"/>
                </a:solidFill>
              </a:rPr>
              <a:t> </a:t>
            </a:r>
            <a:r>
              <a:rPr lang="en-US" altLang="zh-CN" sz="1400" i="1" dirty="0">
                <a:solidFill>
                  <a:srgbClr val="0432FF"/>
                </a:solidFill>
              </a:rPr>
              <a:t>models,</a:t>
            </a:r>
            <a:r>
              <a:rPr lang="zh-CN" altLang="en-US" sz="1400" i="1" dirty="0">
                <a:solidFill>
                  <a:srgbClr val="0432FF"/>
                </a:solidFill>
              </a:rPr>
              <a:t> </a:t>
            </a:r>
            <a:r>
              <a:rPr lang="en-US" altLang="zh-CN" sz="1400" i="1" dirty="0">
                <a:solidFill>
                  <a:srgbClr val="0432FF"/>
                </a:solidFill>
              </a:rPr>
              <a:t>etc.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18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/>
      <p:bldP spid="12" grpId="0"/>
      <p:bldP spid="13" grpId="0"/>
      <p:bldP spid="17" grpId="0" animBg="1"/>
      <p:bldP spid="18" grpId="0" animBg="1"/>
      <p:bldP spid="20" grpId="0" animBg="1"/>
      <p:bldP spid="21" grpId="0" animBg="1"/>
      <p:bldP spid="25" grpId="0"/>
      <p:bldP spid="26" grpId="0"/>
      <p:bldP spid="29" grpId="0" animBg="1"/>
      <p:bldP spid="30" grpId="0"/>
      <p:bldP spid="31" grpId="0"/>
      <p:bldP spid="32" grpId="0"/>
      <p:bldP spid="33" grpId="0"/>
      <p:bldP spid="3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204AE6-C129-F44A-9843-DA8001F25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1A8C3-7A4E-624A-9989-CBD3FF453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441861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1300" dirty="0"/>
              <a:t>[WWW’19a]</a:t>
            </a:r>
            <a:r>
              <a:rPr lang="zh-CN" altLang="en-US" sz="1300" dirty="0"/>
              <a:t> </a:t>
            </a:r>
            <a:r>
              <a:rPr lang="en-US" altLang="zh-CN" sz="1300" dirty="0"/>
              <a:t>Wang, X., Zhang, H., Li, Q., Shi, Y., Jiang, M.</a:t>
            </a:r>
            <a:r>
              <a:rPr lang="zh-CN" altLang="en-US" sz="1300" dirty="0"/>
              <a:t> </a:t>
            </a:r>
            <a:r>
              <a:rPr lang="en-US" altLang="zh-CN" sz="1300" dirty="0"/>
              <a:t>“A Novel Unsupervised Approach for Precise Temporal Slot Filling from Incomplete and Noisy Temporal Contexts”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1300" dirty="0"/>
              <a:t>[WWW’19b]</a:t>
            </a:r>
            <a:r>
              <a:rPr lang="zh-CN" altLang="en-US" sz="1300" dirty="0"/>
              <a:t> </a:t>
            </a:r>
            <a:r>
              <a:rPr lang="en-US" altLang="zh-CN" sz="1300" dirty="0"/>
              <a:t>Yu, W., Li, Z., Zeng, Q., Jiang, M.</a:t>
            </a:r>
            <a:r>
              <a:rPr lang="zh-CN" altLang="en-US" sz="1300" dirty="0"/>
              <a:t> </a:t>
            </a:r>
            <a:r>
              <a:rPr lang="en-US" altLang="zh-CN" sz="1300" dirty="0"/>
              <a:t>“</a:t>
            </a:r>
            <a:r>
              <a:rPr lang="en-US" altLang="zh-CN" sz="1300" dirty="0" err="1"/>
              <a:t>Tablepedia</a:t>
            </a:r>
            <a:r>
              <a:rPr lang="en-US" altLang="zh-CN" sz="1300" dirty="0"/>
              <a:t>: Automating PDF Table Reading in an Experimental Evidence Exploration and Analytic System”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1300" dirty="0"/>
              <a:t>[EMNLP’19]</a:t>
            </a:r>
            <a:r>
              <a:rPr lang="zh-CN" altLang="en-US" sz="1300" dirty="0"/>
              <a:t> </a:t>
            </a:r>
            <a:r>
              <a:rPr lang="en-US" altLang="zh-CN" sz="1300" dirty="0"/>
              <a:t>Jiang, T., Zhao, T., Qin, B., Liu, T., Chawla, N.V., Jiang, M.</a:t>
            </a:r>
            <a:r>
              <a:rPr lang="zh-CN" altLang="en-US" sz="1300" dirty="0"/>
              <a:t> </a:t>
            </a:r>
            <a:r>
              <a:rPr lang="en-US" altLang="zh-CN" sz="1300" dirty="0"/>
              <a:t>“Multi-input Multi-output Sequence Labeling for Joint Extraction of Fact and Condition Tuples from Scientific Text”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1300" dirty="0"/>
              <a:t>[BIBM’19]</a:t>
            </a:r>
            <a:r>
              <a:rPr lang="zh-CN" altLang="en-US" sz="1300" dirty="0"/>
              <a:t> </a:t>
            </a:r>
            <a:r>
              <a:rPr lang="en-US" altLang="zh-CN" sz="1300" dirty="0"/>
              <a:t>Jiang, T., Zhang, Z., Zhao, T., Qin, B., Liu, T., Chawla, N.V., Jiang, M.</a:t>
            </a:r>
            <a:r>
              <a:rPr lang="zh-CN" altLang="en-US" sz="1300" dirty="0"/>
              <a:t> </a:t>
            </a:r>
            <a:r>
              <a:rPr lang="en-US" altLang="zh-CN" sz="1300" dirty="0"/>
              <a:t>“CTGA: Graph-based Biomedical Literature Search”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1300" dirty="0"/>
              <a:t>[BigData’19]</a:t>
            </a:r>
            <a:r>
              <a:rPr lang="zh-CN" altLang="en-US" sz="1300" dirty="0"/>
              <a:t> </a:t>
            </a:r>
            <a:r>
              <a:rPr lang="en-US" altLang="zh-CN" sz="1300" dirty="0"/>
              <a:t>Ding, Y., Wang, D., </a:t>
            </a:r>
            <a:r>
              <a:rPr lang="en-US" altLang="zh-CN" sz="1300" dirty="0" err="1"/>
              <a:t>Weninger</a:t>
            </a:r>
            <a:r>
              <a:rPr lang="en-US" altLang="zh-CN" sz="1300" dirty="0"/>
              <a:t>, T., Jiang, M.</a:t>
            </a:r>
            <a:r>
              <a:rPr lang="zh-CN" altLang="en-US" sz="1300" dirty="0"/>
              <a:t> </a:t>
            </a:r>
            <a:r>
              <a:rPr lang="en-US" altLang="zh-CN" sz="1300" dirty="0"/>
              <a:t>“Preserving Composition and Crystal Structure Information of Chemical Compounds in Atomic Embedding”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1300" dirty="0"/>
              <a:t>[EYRE’19]</a:t>
            </a:r>
            <a:r>
              <a:rPr lang="zh-CN" altLang="en-US" sz="1300" dirty="0"/>
              <a:t> </a:t>
            </a:r>
            <a:r>
              <a:rPr lang="en-US" altLang="zh-CN" sz="1300" dirty="0"/>
              <a:t>Ma, Y., Zeng, Q., Jiang, T., Cai, L., Jiang, M.</a:t>
            </a:r>
            <a:r>
              <a:rPr lang="zh-CN" altLang="en-US" sz="1300" dirty="0"/>
              <a:t> </a:t>
            </a:r>
            <a:r>
              <a:rPr lang="en-US" altLang="zh-CN" sz="1300" dirty="0"/>
              <a:t>“A Study of Person Entity Extraction and Profiling from Classical Chinese Historiography”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1300" dirty="0"/>
              <a:t>[TextGraphs’19]</a:t>
            </a:r>
            <a:r>
              <a:rPr lang="zh-CN" altLang="en-US" sz="1300" dirty="0"/>
              <a:t> </a:t>
            </a:r>
            <a:r>
              <a:rPr lang="en-US" altLang="zh-CN" sz="1300" dirty="0"/>
              <a:t>Zeng, Q., Yu, M., Yu, W., </a:t>
            </a:r>
            <a:r>
              <a:rPr lang="en-US" altLang="zh-CN" sz="1300" dirty="0" err="1"/>
              <a:t>Xiong</a:t>
            </a:r>
            <a:r>
              <a:rPr lang="en-US" altLang="zh-CN" sz="1300" dirty="0"/>
              <a:t>, J., Shi, Y., Jiang, M.</a:t>
            </a:r>
            <a:r>
              <a:rPr lang="zh-CN" altLang="en-US" sz="1300" dirty="0"/>
              <a:t> </a:t>
            </a:r>
            <a:r>
              <a:rPr lang="en-US" altLang="zh-CN" sz="1300" dirty="0"/>
              <a:t>“Faceted Hierarchy: A New Graph Type to Organize Scientific Concepts and a Construction Method”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1300" dirty="0"/>
              <a:t>[AAAI’20a]</a:t>
            </a:r>
            <a:r>
              <a:rPr lang="zh-CN" altLang="en-US" sz="1300" dirty="0"/>
              <a:t> </a:t>
            </a:r>
            <a:r>
              <a:rPr lang="en-US" altLang="zh-CN" sz="1300" dirty="0"/>
              <a:t>Tang, P., Jiang, M., Xia, N., </a:t>
            </a:r>
            <a:r>
              <a:rPr lang="en-US" altLang="zh-CN" sz="1300" dirty="0" err="1"/>
              <a:t>Pitera</a:t>
            </a:r>
            <a:r>
              <a:rPr lang="en-US" altLang="zh-CN" sz="1300" dirty="0"/>
              <a:t>, J., </a:t>
            </a:r>
            <a:r>
              <a:rPr lang="en-US" altLang="zh-CN" sz="1300" dirty="0" err="1"/>
              <a:t>Welser</a:t>
            </a:r>
            <a:r>
              <a:rPr lang="en-US" altLang="zh-CN" sz="1300" dirty="0"/>
              <a:t>, J., Chawla, N.V. “Multi-label Patent Categorization with Non-local Attention-based Graph Convolutional Network”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1300" dirty="0"/>
              <a:t>[AAAI’20b]</a:t>
            </a:r>
            <a:r>
              <a:rPr lang="zh-CN" altLang="en-US" sz="1300" dirty="0"/>
              <a:t> </a:t>
            </a:r>
            <a:r>
              <a:rPr lang="en-US" altLang="zh-CN" sz="1300" dirty="0"/>
              <a:t>Yao, H., Zhang, C., Wei, Y., Jiang, M., Wang, S., Chawla, N.V., Li, Z. “Graph Few-shot Learning via Knowledge Transfer”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1300" dirty="0"/>
              <a:t>[AAAI’20c] Zhang, C., Yao, H., Jiang, M., Li, Z., Chawla, N.V. “Few-Shot Knowledge Base Completion”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6C6E05-2A03-F542-BD42-65D357338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r>
              <a:rPr lang="zh-CN" altLang="en-US" dirty="0"/>
              <a:t> </a:t>
            </a:r>
            <a:r>
              <a:rPr lang="en-US" altLang="zh-CN" dirty="0"/>
              <a:t>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944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204AE6-C129-F44A-9843-DA8001F25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1A8C3-7A4E-624A-9989-CBD3FF453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441861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altLang="zh-CN" sz="1300" dirty="0"/>
              <a:t>[WWW’20a]</a:t>
            </a:r>
            <a:r>
              <a:rPr lang="zh-CN" altLang="en-US" sz="1300" dirty="0"/>
              <a:t> </a:t>
            </a:r>
            <a:r>
              <a:rPr lang="en-US" altLang="zh-CN" sz="1300" dirty="0"/>
              <a:t>Yu, W., Yu, M., Zhao, T., Jiang, M. “Identifying Referential Intention with Heterogeneous Contexts”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1300" dirty="0"/>
              <a:t>[WWW’20b]</a:t>
            </a:r>
            <a:r>
              <a:rPr lang="zh-CN" altLang="en-US" sz="1300" dirty="0"/>
              <a:t> </a:t>
            </a:r>
            <a:r>
              <a:rPr lang="en-US" altLang="zh-CN" sz="1300" dirty="0"/>
              <a:t>Yu, W., Peng, W., Shu, Y., Zeng, Q., Jiang, M.</a:t>
            </a:r>
            <a:r>
              <a:rPr lang="zh-CN" altLang="en-US" sz="1300" dirty="0"/>
              <a:t> </a:t>
            </a:r>
            <a:r>
              <a:rPr lang="en-US" altLang="zh-CN" sz="1300" dirty="0"/>
              <a:t>“Experimental Evidence Extraction in Data Science with Hybrid Table Features and Ensemble Learning”</a:t>
            </a:r>
          </a:p>
          <a:p>
            <a:pPr>
              <a:buFont typeface="Wingdings" pitchFamily="2" charset="2"/>
              <a:buChar char="Ø"/>
            </a:pPr>
            <a:endParaRPr lang="en-US" altLang="zh-CN" sz="1300" dirty="0"/>
          </a:p>
          <a:p>
            <a:pPr>
              <a:buFont typeface="Wingdings" pitchFamily="2" charset="2"/>
              <a:buChar char="Ø"/>
            </a:pPr>
            <a:r>
              <a:rPr lang="en-US" altLang="zh-CN" sz="1300" dirty="0"/>
              <a:t>[ICWSM’20sub]</a:t>
            </a:r>
            <a:r>
              <a:rPr lang="zh-CN" altLang="en-US" sz="1300" dirty="0"/>
              <a:t> </a:t>
            </a:r>
            <a:r>
              <a:rPr lang="en-US" altLang="zh-CN" sz="1300" dirty="0"/>
              <a:t>Zhou, Y., Zhao, T., Jiang, M. “A Probabilistic Model with Commonsense Constraints for Pattern-based Temporal Fact Extraction”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1300" dirty="0"/>
              <a:t>[IJCAI’20sub</a:t>
            </a:r>
            <a:r>
              <a:rPr lang="en-US" altLang="zh-CN" sz="1300" baseline="-25000" dirty="0"/>
              <a:t>a</a:t>
            </a:r>
            <a:r>
              <a:rPr lang="en-US" altLang="zh-CN" sz="1300" dirty="0"/>
              <a:t>]</a:t>
            </a:r>
            <a:r>
              <a:rPr lang="zh-CN" altLang="en-US" sz="1300" dirty="0"/>
              <a:t> </a:t>
            </a:r>
            <a:r>
              <a:rPr lang="en-US" altLang="zh-CN" sz="1300" dirty="0"/>
              <a:t>Wang, D., Zhao, T., Jiang, T., Chawla, N.V., Jiang, M. “</a:t>
            </a:r>
            <a:r>
              <a:rPr lang="en-US" altLang="zh-CN" sz="1300" dirty="0" err="1"/>
              <a:t>EvoGNN</a:t>
            </a:r>
            <a:r>
              <a:rPr lang="en-US" altLang="zh-CN" sz="1300" dirty="0"/>
              <a:t>: Modeling Co-evolution of Attributed and Structural Information in Dynamic Networks”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1300" dirty="0"/>
              <a:t>[IJCAI’20sub</a:t>
            </a:r>
            <a:r>
              <a:rPr lang="en-US" altLang="zh-CN" sz="1300" baseline="-25000" dirty="0"/>
              <a:t>b</a:t>
            </a:r>
            <a:r>
              <a:rPr lang="en-US" altLang="zh-CN" sz="1300" dirty="0"/>
              <a:t>] Jiang, T., Zhao, T., Qin, B., Liu, T., Chawla, N.V., Jiang, M. “Canonicalizing Open Knowledge Bases with Multi-layered Meta-graph Neural Network”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1300" dirty="0"/>
              <a:t>[ACL’20sub</a:t>
            </a:r>
            <a:r>
              <a:rPr lang="en-US" altLang="zh-CN" sz="1300" baseline="-25000" dirty="0"/>
              <a:t>a</a:t>
            </a:r>
            <a:r>
              <a:rPr lang="en-US" altLang="zh-CN" sz="1300" dirty="0"/>
              <a:t>]</a:t>
            </a:r>
            <a:r>
              <a:rPr lang="zh-CN" altLang="en-US" sz="1300" dirty="0"/>
              <a:t> </a:t>
            </a:r>
            <a:r>
              <a:rPr lang="en-US" altLang="zh-CN" sz="1300" dirty="0"/>
              <a:t>Zeng, Q., Jiang, T., Yu, M., Yu, W., Peng, W., </a:t>
            </a:r>
            <a:r>
              <a:rPr lang="en-US" altLang="zh-CN" sz="1300" dirty="0" err="1"/>
              <a:t>Weninger</a:t>
            </a:r>
            <a:r>
              <a:rPr lang="en-US" altLang="zh-CN" sz="1300" dirty="0"/>
              <a:t>, T., Jiang, M.</a:t>
            </a:r>
            <a:r>
              <a:rPr lang="zh-CN" altLang="en-US" sz="1300" dirty="0"/>
              <a:t> </a:t>
            </a:r>
            <a:r>
              <a:rPr lang="en-US" altLang="zh-CN" sz="1300" dirty="0"/>
              <a:t>“Amending a Popular Dataset and Improving Scientific Entity Recognition with No-Schema Distant Supervision”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1300" dirty="0"/>
              <a:t>[ACL’20sub</a:t>
            </a:r>
            <a:r>
              <a:rPr lang="en-US" altLang="zh-CN" sz="1300" baseline="-25000" dirty="0"/>
              <a:t>b</a:t>
            </a:r>
            <a:r>
              <a:rPr lang="en-US" altLang="zh-CN" sz="1300" dirty="0"/>
              <a:t>] Zeng, Q., Yu, W., Yu, M., Peng, W., Jiang, T., </a:t>
            </a:r>
            <a:r>
              <a:rPr lang="en-US" altLang="zh-CN" sz="1300" dirty="0" err="1"/>
              <a:t>Weninger</a:t>
            </a:r>
            <a:r>
              <a:rPr lang="en-US" altLang="zh-CN" sz="1300" dirty="0"/>
              <a:t>, T., Jiang, M.</a:t>
            </a:r>
            <a:r>
              <a:rPr lang="zh-CN" altLang="en-US" sz="1300" dirty="0"/>
              <a:t> </a:t>
            </a:r>
            <a:r>
              <a:rPr lang="en-US" altLang="zh-CN" sz="1300" dirty="0"/>
              <a:t>“Distant Supervision for Scientific Entity Recognition and Empirical Investigation on Various Options”</a:t>
            </a:r>
          </a:p>
          <a:p>
            <a:pPr>
              <a:buFont typeface="Wingdings" pitchFamily="2" charset="2"/>
              <a:buChar char="Ø"/>
            </a:pPr>
            <a:r>
              <a:rPr lang="en-US" altLang="zh-CN" sz="1300" dirty="0"/>
              <a:t>[ACL’20sub</a:t>
            </a:r>
            <a:r>
              <a:rPr lang="en-US" altLang="zh-CN" sz="1300" baseline="-25000" dirty="0"/>
              <a:t>c</a:t>
            </a:r>
            <a:r>
              <a:rPr lang="en-US" altLang="zh-CN" sz="1300" dirty="0"/>
              <a:t>] Yu, W., Wu, L., Zeng, Q., Tao, S., Deng, Y., Jiang, M. “Crossing Variational Autoencoders for Answer Retrieval”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6C6E05-2A03-F542-BD42-65D357338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r>
              <a:rPr lang="zh-CN" altLang="en-US" dirty="0"/>
              <a:t> </a:t>
            </a:r>
            <a:r>
              <a:rPr lang="en-US" altLang="zh-CN" dirty="0"/>
              <a:t>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8408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D0B624-B544-634A-9141-9D0EF08BC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7593E-4B41-FE45-9B69-35A94EBE95B1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D903A5-986F-684A-8C31-BFC4E69BB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Acknowledgements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E4C557-CA9C-DD4B-8F81-652ECB839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57" y="1204060"/>
            <a:ext cx="1141037" cy="1645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9D3BB6-E0E5-EA4F-AABE-9EA74D230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595" y="1204060"/>
            <a:ext cx="1229096" cy="1645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B9BC97-3121-C14B-9FE4-41CFDA353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204060"/>
            <a:ext cx="1171575" cy="1645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1375DB-EBFA-DD47-B407-A5D9E0EFA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914" y="1206524"/>
            <a:ext cx="1179167" cy="1645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C8AE94-4353-8646-9400-813106332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5901" y="1204060"/>
            <a:ext cx="1141479" cy="1645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89972D-87DA-3E47-8D24-6D40B5AAC8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4914" y="3465490"/>
            <a:ext cx="1183005" cy="16459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15A86F-1EE1-A748-BCF5-8BD5104F85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0844" y="4104350"/>
            <a:ext cx="1342747" cy="1007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4D7E48-AA9A-2441-9F2D-B00A6FCF64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4939" y="3389035"/>
            <a:ext cx="1865153" cy="18738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7F77CF-7EB8-5A46-A816-D2E0A71A70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8402" y="3254970"/>
            <a:ext cx="1903289" cy="9516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5532AC-5E4B-6946-818B-335735BA9370}"/>
              </a:ext>
            </a:extLst>
          </p:cNvPr>
          <p:cNvSpPr/>
          <p:nvPr/>
        </p:nvSpPr>
        <p:spPr>
          <a:xfrm>
            <a:off x="992057" y="2804260"/>
            <a:ext cx="9012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err="1"/>
              <a:t>Daheng</a:t>
            </a:r>
            <a:endParaRPr lang="en-US" altLang="zh-CN" sz="1600" dirty="0"/>
          </a:p>
          <a:p>
            <a:r>
              <a:rPr lang="en-US" altLang="zh-CN" sz="1600" dirty="0"/>
              <a:t>Wang</a:t>
            </a:r>
            <a:r>
              <a:rPr lang="en-US" altLang="zh-CN" sz="1600" baseline="30000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0AC041-4D00-194D-A64A-32897E1F5F8B}"/>
              </a:ext>
            </a:extLst>
          </p:cNvPr>
          <p:cNvSpPr/>
          <p:nvPr/>
        </p:nvSpPr>
        <p:spPr>
          <a:xfrm>
            <a:off x="2324914" y="2804260"/>
            <a:ext cx="7264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Tong</a:t>
            </a:r>
          </a:p>
          <a:p>
            <a:r>
              <a:rPr lang="en-US" altLang="zh-CN" sz="1600" dirty="0"/>
              <a:t>Zhao</a:t>
            </a:r>
            <a:r>
              <a:rPr lang="en-US" altLang="zh-CN" sz="1600" baseline="30000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2937C8-8183-1C47-B9E9-53A4AFC9AC14}"/>
              </a:ext>
            </a:extLst>
          </p:cNvPr>
          <p:cNvSpPr/>
          <p:nvPr/>
        </p:nvSpPr>
        <p:spPr>
          <a:xfrm>
            <a:off x="3695901" y="2804261"/>
            <a:ext cx="9236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err="1"/>
              <a:t>Xueying</a:t>
            </a:r>
            <a:endParaRPr lang="en-US" altLang="zh-CN" sz="1600" dirty="0"/>
          </a:p>
          <a:p>
            <a:r>
              <a:rPr lang="en-US" altLang="zh-CN" sz="1600" dirty="0"/>
              <a:t>Wang</a:t>
            </a:r>
            <a:r>
              <a:rPr lang="en-US" altLang="zh-CN" sz="1600" baseline="30000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1A7366-619D-814F-B57A-54A1FD5FBEAB}"/>
              </a:ext>
            </a:extLst>
          </p:cNvPr>
          <p:cNvSpPr/>
          <p:nvPr/>
        </p:nvSpPr>
        <p:spPr>
          <a:xfrm>
            <a:off x="5029200" y="2804260"/>
            <a:ext cx="8787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err="1"/>
              <a:t>Qingkai</a:t>
            </a:r>
            <a:endParaRPr lang="en-US" altLang="zh-CN" sz="1600" dirty="0"/>
          </a:p>
          <a:p>
            <a:r>
              <a:rPr lang="en-US" altLang="zh-CN" sz="1600" dirty="0"/>
              <a:t>Zeng</a:t>
            </a:r>
            <a:r>
              <a:rPr lang="en-US" altLang="zh-CN" sz="1600" baseline="30000" dirty="0"/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79E57A-ADC3-4B4C-9744-B32FF51C44D2}"/>
              </a:ext>
            </a:extLst>
          </p:cNvPr>
          <p:cNvSpPr/>
          <p:nvPr/>
        </p:nvSpPr>
        <p:spPr>
          <a:xfrm>
            <a:off x="6392595" y="2804260"/>
            <a:ext cx="9439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err="1"/>
              <a:t>Wenhao</a:t>
            </a:r>
            <a:endParaRPr lang="en-US" altLang="zh-CN" sz="1600" dirty="0"/>
          </a:p>
          <a:p>
            <a:r>
              <a:rPr lang="en-US" altLang="zh-CN" sz="1600" dirty="0"/>
              <a:t>Yu</a:t>
            </a:r>
            <a:r>
              <a:rPr lang="en-US" altLang="zh-CN" sz="1600" baseline="30000" dirty="0"/>
              <a:t>3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6DAE45E-173E-B144-BB0C-CE40683388BE}"/>
              </a:ext>
            </a:extLst>
          </p:cNvPr>
          <p:cNvSpPr/>
          <p:nvPr/>
        </p:nvSpPr>
        <p:spPr>
          <a:xfrm>
            <a:off x="2324914" y="5092125"/>
            <a:ext cx="9496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err="1"/>
              <a:t>Tianwen</a:t>
            </a:r>
            <a:endParaRPr lang="en-US" altLang="zh-CN" sz="1600" dirty="0"/>
          </a:p>
          <a:p>
            <a:r>
              <a:rPr lang="en-US" altLang="zh-CN" sz="1600" dirty="0"/>
              <a:t>Jiang</a:t>
            </a:r>
            <a:r>
              <a:rPr lang="en-US" altLang="zh-CN" sz="1600" baseline="30000" dirty="0"/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D36F4C7-65BD-3E45-8F96-8F622722B8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2056" y="3465490"/>
            <a:ext cx="1141037" cy="16459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899DD5F-2F54-874F-B489-29A56549C53E}"/>
              </a:ext>
            </a:extLst>
          </p:cNvPr>
          <p:cNvSpPr/>
          <p:nvPr/>
        </p:nvSpPr>
        <p:spPr>
          <a:xfrm>
            <a:off x="963202" y="5092125"/>
            <a:ext cx="9589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err="1"/>
              <a:t>Mengxia</a:t>
            </a:r>
            <a:endParaRPr lang="en-US" altLang="zh-CN" sz="1600" dirty="0"/>
          </a:p>
          <a:p>
            <a:r>
              <a:rPr lang="en-US" altLang="zh-CN" sz="1600" dirty="0"/>
              <a:t>Yu</a:t>
            </a:r>
            <a:r>
              <a:rPr lang="en-US" altLang="zh-CN" sz="1600" baseline="30000" dirty="0"/>
              <a:t>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EF34E3-637F-6B46-AEC5-E2F71DDAF0F8}"/>
              </a:ext>
            </a:extLst>
          </p:cNvPr>
          <p:cNvSpPr/>
          <p:nvPr/>
        </p:nvSpPr>
        <p:spPr>
          <a:xfrm>
            <a:off x="6392595" y="5307051"/>
            <a:ext cx="180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aseline="30000" dirty="0"/>
              <a:t>1</a:t>
            </a:r>
            <a:r>
              <a:rPr lang="en-US" altLang="zh-CN" dirty="0"/>
              <a:t>R.L.</a:t>
            </a:r>
            <a:r>
              <a:rPr lang="zh-CN" altLang="en-US" dirty="0"/>
              <a:t> </a:t>
            </a:r>
            <a:r>
              <a:rPr lang="en-US" altLang="zh-CN" baseline="30000" dirty="0"/>
              <a:t>2</a:t>
            </a:r>
            <a:r>
              <a:rPr lang="en-US" altLang="zh-CN" dirty="0"/>
              <a:t>I.E.</a:t>
            </a:r>
            <a:r>
              <a:rPr lang="zh-CN" altLang="en-US" dirty="0"/>
              <a:t> </a:t>
            </a:r>
            <a:r>
              <a:rPr lang="en-US" altLang="zh-CN" baseline="30000" dirty="0"/>
              <a:t>3</a:t>
            </a:r>
            <a:r>
              <a:rPr lang="en-US" altLang="zh-CN" dirty="0"/>
              <a:t>T.G.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8162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D4F271-8355-F64B-95D1-CF43D3F6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9ED635-9E4A-7A4F-A445-9CD6B1AE9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r>
              <a:rPr lang="zh-CN" altLang="en-US" dirty="0"/>
              <a:t> </a:t>
            </a:r>
            <a:r>
              <a:rPr lang="en-US" altLang="zh-CN" dirty="0"/>
              <a:t>(ML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Science)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6DC8153-29CF-2C43-B2F5-2DF4B5A417DE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74394" y="1104900"/>
              <a:ext cx="8522715" cy="731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22116">
                      <a:extLst>
                        <a:ext uri="{9D8B030D-6E8A-4147-A177-3AD203B41FA5}">
                          <a16:colId xmlns:a16="http://schemas.microsoft.com/office/drawing/2014/main" val="599053801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891192288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2558354991"/>
                        </a:ext>
                      </a:extLst>
                    </a:gridCol>
                    <a:gridCol w="1523999">
                      <a:extLst>
                        <a:ext uri="{9D8B030D-6E8A-4147-A177-3AD203B41FA5}">
                          <a16:colId xmlns:a16="http://schemas.microsoft.com/office/drawing/2014/main" val="970919709"/>
                        </a:ext>
                      </a:extLst>
                    </a:gridCol>
                  </a:tblGrid>
                  <a:tr h="224519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Structured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Data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Representations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Preserved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Patterns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Publications</a:t>
                          </a:r>
                          <a:r>
                            <a:rPr lang="zh-CN" altLang="en-US" sz="1200" b="1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(’17-)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436152"/>
                      </a:ext>
                    </a:extLst>
                  </a:tr>
                  <a:tr h="224519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paper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uthor</a:t>
                          </a:r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}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zh-CN" sz="1600" dirty="0"/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altLang="zh-CN" sz="1600" baseline="-25000" dirty="0"/>
                            <a:t>eyword</a:t>
                          </a:r>
                          <a:r>
                            <a:rPr lang="en-US" altLang="zh-CN" sz="1600" dirty="0"/>
                            <a:t>}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en-US" altLang="zh-CN" sz="1600" dirty="0"/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r>
                            <a:rPr lang="en-US" altLang="zh-CN" sz="1600" baseline="-25000" dirty="0"/>
                            <a:t>eference</a:t>
                          </a:r>
                          <a:r>
                            <a:rPr lang="en-US" altLang="zh-CN" sz="1600" dirty="0"/>
                            <a:t>}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b="0" i="0" baseline="-25000" dirty="0" smtClean="0"/>
                                <m:t>enue</m:t>
                              </m:r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en-US" altLang="zh-CN" sz="1600" baseline="30000" dirty="0"/>
                            <a:t>k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6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zh-CN" sz="1600" dirty="0"/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1600" dirty="0"/>
                            <a:t>,</a:t>
                          </a:r>
                          <a:r>
                            <a:rPr lang="zh-CN" altLang="en-US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altLang="zh-CN" sz="1600" dirty="0"/>
                            <a:t>,</a:t>
                          </a:r>
                          <a:r>
                            <a:rPr lang="zh-CN" altLang="en-US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r>
                            <a:rPr lang="en-US" altLang="zh-CN" sz="1600" dirty="0"/>
                            <a:t>,</a:t>
                          </a:r>
                          <a:r>
                            <a:rPr lang="zh-CN" altLang="en-US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altLang="zh-CN" sz="1600" dirty="0"/>
                            <a:t>}</a:t>
                          </a:r>
                          <a:endParaRPr lang="en-US" sz="16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dirty="0"/>
                            <a:t>Team</a:t>
                          </a:r>
                          <a:r>
                            <a:rPr lang="zh-CN" altLang="en-US" sz="1200" dirty="0"/>
                            <a:t> </a:t>
                          </a:r>
                          <a:r>
                            <a:rPr lang="en-US" altLang="zh-CN" sz="1200" dirty="0"/>
                            <a:t>effectiveness</a:t>
                          </a:r>
                        </a:p>
                        <a:p>
                          <a:r>
                            <a:rPr lang="en-US" altLang="zh-CN" sz="1200" dirty="0"/>
                            <a:t>Complementarity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baseline="0" dirty="0"/>
                            <a:t>KDD’18a,</a:t>
                          </a:r>
                          <a:r>
                            <a:rPr lang="zh-CN" altLang="en-US" sz="1050" baseline="0" dirty="0"/>
                            <a:t> </a:t>
                          </a:r>
                          <a:r>
                            <a:rPr lang="en-US" altLang="zh-CN" sz="1050" baseline="0" dirty="0"/>
                            <a:t>KDD’19a</a:t>
                          </a:r>
                          <a:endParaRPr lang="en-US" sz="1050" baseline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53078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6DC8153-29CF-2C43-B2F5-2DF4B5A417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0822426"/>
                  </p:ext>
                </p:extLst>
              </p:nvPr>
            </p:nvGraphicFramePr>
            <p:xfrm>
              <a:off x="474394" y="1104900"/>
              <a:ext cx="8522715" cy="7315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22116">
                      <a:extLst>
                        <a:ext uri="{9D8B030D-6E8A-4147-A177-3AD203B41FA5}">
                          <a16:colId xmlns:a16="http://schemas.microsoft.com/office/drawing/2014/main" val="599053801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891192288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2558354991"/>
                        </a:ext>
                      </a:extLst>
                    </a:gridCol>
                    <a:gridCol w="1523999">
                      <a:extLst>
                        <a:ext uri="{9D8B030D-6E8A-4147-A177-3AD203B41FA5}">
                          <a16:colId xmlns:a16="http://schemas.microsoft.com/office/drawing/2014/main" val="970919709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Structured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Data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Representations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Preserved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Patterns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Publications</a:t>
                          </a:r>
                          <a:r>
                            <a:rPr lang="zh-CN" altLang="en-US" sz="1200" b="1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(’17-)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43615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" t="-63889" r="-129352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1496" t="-63889" r="-198425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dirty="0"/>
                            <a:t>Team</a:t>
                          </a:r>
                          <a:r>
                            <a:rPr lang="zh-CN" altLang="en-US" sz="1200" dirty="0"/>
                            <a:t> </a:t>
                          </a:r>
                          <a:r>
                            <a:rPr lang="en-US" altLang="zh-CN" sz="1200" dirty="0"/>
                            <a:t>effectiveness</a:t>
                          </a:r>
                        </a:p>
                        <a:p>
                          <a:r>
                            <a:rPr lang="en-US" altLang="zh-CN" sz="1200" dirty="0"/>
                            <a:t>Complementarity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baseline="0" dirty="0"/>
                            <a:t>KDD’18a,</a:t>
                          </a:r>
                          <a:r>
                            <a:rPr lang="zh-CN" altLang="en-US" sz="1050" baseline="0" dirty="0"/>
                            <a:t> </a:t>
                          </a:r>
                          <a:r>
                            <a:rPr lang="en-US" altLang="zh-CN" sz="1050" baseline="0" dirty="0"/>
                            <a:t>KDD’19a</a:t>
                          </a:r>
                          <a:endParaRPr lang="en-US" sz="1050" baseline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53078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E135A51-3553-514A-A360-53EFC86D9DE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512427" y="2565962"/>
              <a:ext cx="8526902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7793">
                      <a:extLst>
                        <a:ext uri="{9D8B030D-6E8A-4147-A177-3AD203B41FA5}">
                          <a16:colId xmlns:a16="http://schemas.microsoft.com/office/drawing/2014/main" val="1614383868"/>
                        </a:ext>
                      </a:extLst>
                    </a:gridCol>
                    <a:gridCol w="1240277">
                      <a:extLst>
                        <a:ext uri="{9D8B030D-6E8A-4147-A177-3AD203B41FA5}">
                          <a16:colId xmlns:a16="http://schemas.microsoft.com/office/drawing/2014/main" val="3427961151"/>
                        </a:ext>
                      </a:extLst>
                    </a:gridCol>
                    <a:gridCol w="3565796">
                      <a:extLst>
                        <a:ext uri="{9D8B030D-6E8A-4147-A177-3AD203B41FA5}">
                          <a16:colId xmlns:a16="http://schemas.microsoft.com/office/drawing/2014/main" val="3481722697"/>
                        </a:ext>
                      </a:extLst>
                    </a:gridCol>
                    <a:gridCol w="2403036">
                      <a:extLst>
                        <a:ext uri="{9D8B030D-6E8A-4147-A177-3AD203B41FA5}">
                          <a16:colId xmlns:a16="http://schemas.microsoft.com/office/drawing/2014/main" val="1417979542"/>
                        </a:ext>
                      </a:extLst>
                    </a:gridCol>
                  </a:tblGrid>
                  <a:tr h="224519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Domain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Input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Structured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Output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Publications</a:t>
                          </a:r>
                          <a:r>
                            <a:rPr lang="zh-CN" altLang="en-US" sz="1200" b="1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(’17-)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51581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Biomedicine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Text</a:t>
                          </a:r>
                          <a:r>
                            <a:rPr lang="zh-CN" altLang="en-US" sz="1200" dirty="0"/>
                            <a:t> </a:t>
                          </a:r>
                          <a:r>
                            <a:rPr lang="en-US" altLang="zh-CN" sz="1200" dirty="0"/>
                            <a:t>data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:r>
                            <a:rPr lang="en-US" altLang="zh-CN" sz="1600" dirty="0"/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ntity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1600" baseline="-25000" dirty="0" err="1"/>
                            <a:t>ttribute</a:t>
                          </a:r>
                          <a:r>
                            <a:rPr lang="en-US" altLang="zh-CN" sz="1600" dirty="0"/>
                            <a:t>}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baseline="-25000" dirty="0"/>
                                <m:t>elation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dirty="0"/>
                                <m:t>{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b="0" i="0" baseline="-25000" dirty="0" smtClean="0"/>
                                <m:t>act</m:t>
                              </m:r>
                              <m:r>
                                <a:rPr lang="en-US" altLang="zh-CN" sz="16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16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b="0" i="0" baseline="-25000" dirty="0" smtClean="0"/>
                                <m:t>ondition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dirty="0"/>
                                <m:t>}</m:t>
                              </m:r>
                            </m:oMath>
                          </a14:m>
                          <a:r>
                            <a:rPr lang="en-US" altLang="zh-CN" sz="1600" dirty="0"/>
                            <a:t>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KDD’19b,</a:t>
                          </a:r>
                          <a:r>
                            <a:rPr lang="zh-CN" altLang="en-US" sz="1050" dirty="0"/>
                            <a:t> </a:t>
                          </a:r>
                          <a:r>
                            <a:rPr lang="en-US" altLang="zh-CN" sz="1050" dirty="0"/>
                            <a:t>EMNLP’19,</a:t>
                          </a:r>
                          <a:r>
                            <a:rPr lang="zh-CN" altLang="en-US" sz="1050" dirty="0"/>
                            <a:t> </a:t>
                          </a:r>
                          <a:r>
                            <a:rPr lang="en-US" altLang="zh-CN" sz="1050" dirty="0"/>
                            <a:t>BIBM’19</a:t>
                          </a:r>
                          <a:endParaRPr lang="en-US" sz="1050" baseline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6407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E135A51-3553-514A-A360-53EFC86D9D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3185342"/>
                  </p:ext>
                </p:extLst>
              </p:nvPr>
            </p:nvGraphicFramePr>
            <p:xfrm>
              <a:off x="512427" y="2565962"/>
              <a:ext cx="8526902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7793">
                      <a:extLst>
                        <a:ext uri="{9D8B030D-6E8A-4147-A177-3AD203B41FA5}">
                          <a16:colId xmlns:a16="http://schemas.microsoft.com/office/drawing/2014/main" val="1614383868"/>
                        </a:ext>
                      </a:extLst>
                    </a:gridCol>
                    <a:gridCol w="1240277">
                      <a:extLst>
                        <a:ext uri="{9D8B030D-6E8A-4147-A177-3AD203B41FA5}">
                          <a16:colId xmlns:a16="http://schemas.microsoft.com/office/drawing/2014/main" val="3427961151"/>
                        </a:ext>
                      </a:extLst>
                    </a:gridCol>
                    <a:gridCol w="3565796">
                      <a:extLst>
                        <a:ext uri="{9D8B030D-6E8A-4147-A177-3AD203B41FA5}">
                          <a16:colId xmlns:a16="http://schemas.microsoft.com/office/drawing/2014/main" val="3481722697"/>
                        </a:ext>
                      </a:extLst>
                    </a:gridCol>
                    <a:gridCol w="2403036">
                      <a:extLst>
                        <a:ext uri="{9D8B030D-6E8A-4147-A177-3AD203B41FA5}">
                          <a16:colId xmlns:a16="http://schemas.microsoft.com/office/drawing/2014/main" val="1417979542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Domain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Input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Structured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Output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Publications</a:t>
                          </a:r>
                          <a:r>
                            <a:rPr lang="zh-CN" altLang="en-US" sz="1200" b="1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(’17-)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515816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Biomedicine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Text</a:t>
                          </a:r>
                          <a:r>
                            <a:rPr lang="zh-CN" altLang="en-US" sz="1200" dirty="0"/>
                            <a:t> </a:t>
                          </a:r>
                          <a:r>
                            <a:rPr lang="en-US" altLang="zh-CN" sz="1200" dirty="0"/>
                            <a:t>data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2242" t="-85185" r="-67260" b="-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KDD’19b,</a:t>
                          </a:r>
                          <a:r>
                            <a:rPr lang="zh-CN" altLang="en-US" sz="1050" dirty="0"/>
                            <a:t> </a:t>
                          </a:r>
                          <a:r>
                            <a:rPr lang="en-US" altLang="zh-CN" sz="1050" dirty="0"/>
                            <a:t>EMNLP’19,</a:t>
                          </a:r>
                          <a:r>
                            <a:rPr lang="zh-CN" altLang="en-US" sz="1050" dirty="0"/>
                            <a:t> </a:t>
                          </a:r>
                          <a:r>
                            <a:rPr lang="en-US" altLang="zh-CN" sz="1050" dirty="0"/>
                            <a:t>BIBM’19</a:t>
                          </a:r>
                          <a:endParaRPr lang="en-US" sz="1050" baseline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64074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F4990EA-062E-4B4B-B9AE-061710732C3F}"/>
              </a:ext>
            </a:extLst>
          </p:cNvPr>
          <p:cNvSpPr/>
          <p:nvPr/>
        </p:nvSpPr>
        <p:spPr>
          <a:xfrm>
            <a:off x="390657" y="1836509"/>
            <a:ext cx="87533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200" dirty="0"/>
              <a:t> </a:t>
            </a:r>
            <a:r>
              <a:rPr lang="en-US" altLang="zh-CN" sz="1200" dirty="0"/>
              <a:t>[KDD’18a]</a:t>
            </a:r>
            <a:r>
              <a:rPr lang="zh-CN" altLang="en-US" sz="1200" dirty="0"/>
              <a:t> </a:t>
            </a:r>
            <a:r>
              <a:rPr lang="en-US" altLang="zh-CN" sz="1200" dirty="0"/>
              <a:t>Wang, D., Jiang, M., Zeng, Q., Eberhart, Z., Chawla, N.V. “Multi-Type Itemset </a:t>
            </a:r>
            <a:r>
              <a:rPr lang="en-US" altLang="zh-CN" sz="1200" b="1" dirty="0">
                <a:solidFill>
                  <a:srgbClr val="FF0000"/>
                </a:solidFill>
              </a:rPr>
              <a:t>Embedding</a:t>
            </a:r>
            <a:r>
              <a:rPr lang="en-US" altLang="zh-CN" sz="1200" dirty="0"/>
              <a:t> for </a:t>
            </a:r>
            <a:r>
              <a:rPr lang="en-US" altLang="zh-CN" sz="1200" b="1" dirty="0">
                <a:solidFill>
                  <a:srgbClr val="FF0000"/>
                </a:solidFill>
              </a:rPr>
              <a:t>Learning Behavior Success</a:t>
            </a:r>
            <a:r>
              <a:rPr lang="en-US" altLang="zh-CN" sz="1200" dirty="0"/>
              <a:t>”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1200" dirty="0"/>
              <a:t> </a:t>
            </a:r>
            <a:r>
              <a:rPr lang="en-US" altLang="zh-CN" sz="1200" dirty="0"/>
              <a:t>[KDD’19a]</a:t>
            </a:r>
            <a:r>
              <a:rPr lang="zh-CN" altLang="en-US" sz="1200" dirty="0"/>
              <a:t> </a:t>
            </a:r>
            <a:r>
              <a:rPr lang="en-US" altLang="zh-CN" sz="1200" dirty="0"/>
              <a:t>Wang, D., Jiang, T., Chawla, N.V., Jiang, M. “TUBE: </a:t>
            </a:r>
            <a:r>
              <a:rPr lang="en-US" altLang="zh-CN" sz="1200" b="1" dirty="0">
                <a:solidFill>
                  <a:srgbClr val="FF0000"/>
                </a:solidFill>
              </a:rPr>
              <a:t>Embedding</a:t>
            </a:r>
            <a:r>
              <a:rPr lang="en-US" altLang="zh-CN" sz="1200" dirty="0"/>
              <a:t> Behavior Outcomes for </a:t>
            </a:r>
            <a:r>
              <a:rPr lang="en-US" altLang="zh-CN" sz="1200" b="1" dirty="0">
                <a:solidFill>
                  <a:srgbClr val="FF0000"/>
                </a:solidFill>
              </a:rPr>
              <a:t>Predicting Success</a:t>
            </a:r>
            <a:r>
              <a:rPr lang="en-US" altLang="zh-CN" sz="1200" dirty="0"/>
              <a:t>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5743E9-11FD-2F43-B536-DBE5FABDDA02}"/>
              </a:ext>
            </a:extLst>
          </p:cNvPr>
          <p:cNvSpPr/>
          <p:nvPr/>
        </p:nvSpPr>
        <p:spPr>
          <a:xfrm>
            <a:off x="390657" y="3175562"/>
            <a:ext cx="87533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200" dirty="0"/>
              <a:t> </a:t>
            </a:r>
            <a:r>
              <a:rPr lang="en-US" altLang="zh-CN" sz="1200" dirty="0"/>
              <a:t>[KDD’19b] Jiang, T., Zhao, T., Qin, B., Liu, T., Chawla, N.V., Jiang, M. “The Role of Condition: A Novel </a:t>
            </a:r>
            <a:r>
              <a:rPr lang="en-US" altLang="zh-CN" sz="1200" b="1" dirty="0">
                <a:solidFill>
                  <a:srgbClr val="FF0000"/>
                </a:solidFill>
              </a:rPr>
              <a:t>Scientific Knowledge Graph </a:t>
            </a:r>
            <a:r>
              <a:rPr lang="en-US" altLang="zh-CN" sz="1200" dirty="0"/>
              <a:t>Representation and Construction Model”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1200" dirty="0"/>
              <a:t> </a:t>
            </a:r>
            <a:r>
              <a:rPr lang="en-US" altLang="zh-CN" sz="1200" dirty="0"/>
              <a:t>[EMNLP’19]</a:t>
            </a:r>
            <a:r>
              <a:rPr lang="zh-CN" altLang="en-US" sz="1200" dirty="0"/>
              <a:t> </a:t>
            </a:r>
            <a:r>
              <a:rPr lang="en-US" altLang="zh-CN" sz="1200" dirty="0"/>
              <a:t>Jiang, T., Zhao, T., Qin, B., Liu, T., Chawla, N.V., Jiang, M.</a:t>
            </a:r>
            <a:r>
              <a:rPr lang="zh-CN" altLang="en-US" sz="1200" dirty="0"/>
              <a:t> </a:t>
            </a:r>
            <a:r>
              <a:rPr lang="en-US" altLang="zh-CN" sz="1200" dirty="0"/>
              <a:t>“Multi-input Multi-output Sequence Labeling for Joint Extraction of Fact and Condition </a:t>
            </a:r>
            <a:r>
              <a:rPr lang="en-US" altLang="zh-CN" sz="1200" b="1" dirty="0">
                <a:solidFill>
                  <a:srgbClr val="FF0000"/>
                </a:solidFill>
              </a:rPr>
              <a:t>Tuples from Scientific Text</a:t>
            </a:r>
            <a:r>
              <a:rPr lang="en-US" altLang="zh-CN" sz="1200" dirty="0"/>
              <a:t>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196ED3A4-2057-994F-BA14-3D1F8FF8FA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9643626"/>
                  </p:ext>
                </p:extLst>
              </p:nvPr>
            </p:nvGraphicFramePr>
            <p:xfrm>
              <a:off x="512427" y="4083157"/>
              <a:ext cx="8526902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7793">
                      <a:extLst>
                        <a:ext uri="{9D8B030D-6E8A-4147-A177-3AD203B41FA5}">
                          <a16:colId xmlns:a16="http://schemas.microsoft.com/office/drawing/2014/main" val="1614383868"/>
                        </a:ext>
                      </a:extLst>
                    </a:gridCol>
                    <a:gridCol w="1240277">
                      <a:extLst>
                        <a:ext uri="{9D8B030D-6E8A-4147-A177-3AD203B41FA5}">
                          <a16:colId xmlns:a16="http://schemas.microsoft.com/office/drawing/2014/main" val="3427961151"/>
                        </a:ext>
                      </a:extLst>
                    </a:gridCol>
                    <a:gridCol w="3565796">
                      <a:extLst>
                        <a:ext uri="{9D8B030D-6E8A-4147-A177-3AD203B41FA5}">
                          <a16:colId xmlns:a16="http://schemas.microsoft.com/office/drawing/2014/main" val="3481722697"/>
                        </a:ext>
                      </a:extLst>
                    </a:gridCol>
                    <a:gridCol w="2403036">
                      <a:extLst>
                        <a:ext uri="{9D8B030D-6E8A-4147-A177-3AD203B41FA5}">
                          <a16:colId xmlns:a16="http://schemas.microsoft.com/office/drawing/2014/main" val="1417979542"/>
                        </a:ext>
                      </a:extLst>
                    </a:gridCol>
                  </a:tblGrid>
                  <a:tr h="224519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Domain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Input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Structured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Output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Publications</a:t>
                          </a:r>
                          <a:r>
                            <a:rPr lang="zh-CN" altLang="en-US" sz="1200" b="1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(’17-)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51581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Data</a:t>
                          </a:r>
                          <a:r>
                            <a:rPr lang="zh-CN" alt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Science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Tabular</a:t>
                          </a:r>
                          <a:r>
                            <a:rPr lang="zh-CN" altLang="en-US" sz="1200" dirty="0"/>
                            <a:t> </a:t>
                          </a:r>
                          <a:r>
                            <a:rPr lang="en-US" altLang="zh-CN" sz="1200" dirty="0"/>
                            <a:t>data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score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ethod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oMath>
                          </a14:m>
                          <a:r>
                            <a:rPr lang="en-US" altLang="zh-CN" sz="1600" baseline="-25000" dirty="0"/>
                            <a:t>ataset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valuation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oMath>
                          </a14:m>
                          <a:r>
                            <a:rPr lang="en-US" altLang="zh-CN" sz="1600" baseline="-25000" dirty="0" err="1"/>
                            <a:t>ource</a:t>
                          </a:r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WWW’19b,</a:t>
                          </a:r>
                          <a:r>
                            <a:rPr lang="zh-CN" altLang="en-US" sz="1050" dirty="0"/>
                            <a:t> </a:t>
                          </a:r>
                          <a:r>
                            <a:rPr lang="en-US" altLang="zh-CN" sz="1050" dirty="0"/>
                            <a:t>WWW’20</a:t>
                          </a:r>
                          <a:r>
                            <a:rPr lang="en-US" altLang="zh-CN" sz="1050" baseline="0" dirty="0"/>
                            <a:t>b</a:t>
                          </a:r>
                          <a:endParaRPr lang="en-US" sz="1050" baseline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73407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196ED3A4-2057-994F-BA14-3D1F8FF8FA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9643626"/>
                  </p:ext>
                </p:extLst>
              </p:nvPr>
            </p:nvGraphicFramePr>
            <p:xfrm>
              <a:off x="512427" y="4083157"/>
              <a:ext cx="8526902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7793">
                      <a:extLst>
                        <a:ext uri="{9D8B030D-6E8A-4147-A177-3AD203B41FA5}">
                          <a16:colId xmlns:a16="http://schemas.microsoft.com/office/drawing/2014/main" val="1614383868"/>
                        </a:ext>
                      </a:extLst>
                    </a:gridCol>
                    <a:gridCol w="1240277">
                      <a:extLst>
                        <a:ext uri="{9D8B030D-6E8A-4147-A177-3AD203B41FA5}">
                          <a16:colId xmlns:a16="http://schemas.microsoft.com/office/drawing/2014/main" val="3427961151"/>
                        </a:ext>
                      </a:extLst>
                    </a:gridCol>
                    <a:gridCol w="3565796">
                      <a:extLst>
                        <a:ext uri="{9D8B030D-6E8A-4147-A177-3AD203B41FA5}">
                          <a16:colId xmlns:a16="http://schemas.microsoft.com/office/drawing/2014/main" val="3481722697"/>
                        </a:ext>
                      </a:extLst>
                    </a:gridCol>
                    <a:gridCol w="2403036">
                      <a:extLst>
                        <a:ext uri="{9D8B030D-6E8A-4147-A177-3AD203B41FA5}">
                          <a16:colId xmlns:a16="http://schemas.microsoft.com/office/drawing/2014/main" val="1417979542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Domain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Input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Structured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Output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Publications</a:t>
                          </a:r>
                          <a:r>
                            <a:rPr lang="zh-CN" altLang="en-US" sz="1200" b="1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(’17-)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0515816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Data</a:t>
                          </a:r>
                          <a:r>
                            <a:rPr lang="zh-CN" alt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Science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Tabular</a:t>
                          </a:r>
                          <a:r>
                            <a:rPr lang="zh-CN" altLang="en-US" sz="1200" dirty="0"/>
                            <a:t> </a:t>
                          </a:r>
                          <a:r>
                            <a:rPr lang="en-US" altLang="zh-CN" sz="1200" dirty="0"/>
                            <a:t>data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72242" t="-85185" r="-6726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WWW’19b,</a:t>
                          </a:r>
                          <a:r>
                            <a:rPr lang="zh-CN" altLang="en-US" sz="1050" dirty="0"/>
                            <a:t> </a:t>
                          </a:r>
                          <a:r>
                            <a:rPr lang="en-US" altLang="zh-CN" sz="1050" dirty="0"/>
                            <a:t>WWW’20</a:t>
                          </a:r>
                          <a:r>
                            <a:rPr lang="en-US" altLang="zh-CN" sz="1050" baseline="0" dirty="0"/>
                            <a:t>b</a:t>
                          </a:r>
                          <a:endParaRPr lang="en-US" sz="1050" baseline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73407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F61D7CE-4A1D-C048-929E-9A22EB328C24}"/>
              </a:ext>
            </a:extLst>
          </p:cNvPr>
          <p:cNvSpPr/>
          <p:nvPr/>
        </p:nvSpPr>
        <p:spPr>
          <a:xfrm>
            <a:off x="398194" y="4711803"/>
            <a:ext cx="87458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200" dirty="0"/>
              <a:t> </a:t>
            </a:r>
            <a:r>
              <a:rPr lang="en-US" altLang="zh-CN" sz="1200" dirty="0"/>
              <a:t>[WWW’19b]</a:t>
            </a:r>
            <a:r>
              <a:rPr lang="zh-CN" altLang="en-US" sz="1200" dirty="0"/>
              <a:t> </a:t>
            </a:r>
            <a:r>
              <a:rPr lang="en-US" altLang="zh-CN" sz="1200" dirty="0"/>
              <a:t>Yu, W., Li, Z., Zeng, Q., Jiang, M.</a:t>
            </a:r>
            <a:r>
              <a:rPr lang="zh-CN" altLang="en-US" sz="1200" dirty="0"/>
              <a:t> </a:t>
            </a:r>
            <a:r>
              <a:rPr lang="en-US" altLang="zh-CN" sz="1200" dirty="0"/>
              <a:t>“</a:t>
            </a:r>
            <a:r>
              <a:rPr lang="en-US" altLang="zh-CN" sz="1200" dirty="0" err="1"/>
              <a:t>Tablepedia</a:t>
            </a:r>
            <a:r>
              <a:rPr lang="en-US" altLang="zh-CN" sz="1200" dirty="0"/>
              <a:t>: Automating PDF </a:t>
            </a:r>
            <a:r>
              <a:rPr lang="en-US" altLang="zh-CN" sz="1200" b="1" dirty="0">
                <a:solidFill>
                  <a:srgbClr val="FF0000"/>
                </a:solidFill>
              </a:rPr>
              <a:t>Table</a:t>
            </a:r>
            <a:r>
              <a:rPr lang="en-US" altLang="zh-CN" sz="1200" dirty="0"/>
              <a:t> Reading in an </a:t>
            </a:r>
            <a:r>
              <a:rPr lang="en-US" altLang="zh-CN" sz="1200" b="1" dirty="0">
                <a:solidFill>
                  <a:srgbClr val="FF0000"/>
                </a:solidFill>
              </a:rPr>
              <a:t>Experimental Evidence</a:t>
            </a:r>
            <a:r>
              <a:rPr lang="en-US" altLang="zh-CN" sz="1200" dirty="0"/>
              <a:t> Exploration and Analytic System”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1200" dirty="0"/>
              <a:t> </a:t>
            </a:r>
            <a:r>
              <a:rPr lang="en-US" altLang="zh-CN" sz="1200" dirty="0"/>
              <a:t>[WWW’20b]</a:t>
            </a:r>
            <a:r>
              <a:rPr lang="zh-CN" altLang="en-US" sz="1200" dirty="0"/>
              <a:t> </a:t>
            </a:r>
            <a:r>
              <a:rPr lang="en-US" altLang="zh-CN" sz="1200" dirty="0"/>
              <a:t>Yu, W., Peng, W., Shu, Y., Zeng, Q., Jiang, M.</a:t>
            </a:r>
            <a:r>
              <a:rPr lang="zh-CN" altLang="en-US" sz="1200" dirty="0"/>
              <a:t> </a:t>
            </a:r>
            <a:r>
              <a:rPr lang="en-US" altLang="zh-CN" sz="1200" dirty="0"/>
              <a:t>“</a:t>
            </a:r>
            <a:r>
              <a:rPr lang="en-US" altLang="zh-CN" sz="1200" b="1" dirty="0">
                <a:solidFill>
                  <a:srgbClr val="FF0000"/>
                </a:solidFill>
              </a:rPr>
              <a:t>Experimental Evidence</a:t>
            </a:r>
            <a:r>
              <a:rPr lang="en-US" altLang="zh-CN" sz="1200" dirty="0"/>
              <a:t> Extraction in Data Science with Hybrid </a:t>
            </a:r>
            <a:r>
              <a:rPr lang="en-US" altLang="zh-CN" sz="1200" b="1" dirty="0">
                <a:solidFill>
                  <a:srgbClr val="FF0000"/>
                </a:solidFill>
              </a:rPr>
              <a:t>Table</a:t>
            </a:r>
            <a:r>
              <a:rPr lang="en-US" altLang="zh-CN" sz="1200" dirty="0"/>
              <a:t> Features and Ensemble Learning”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506107-EF15-8740-9337-7A7979BE9285}"/>
              </a:ext>
            </a:extLst>
          </p:cNvPr>
          <p:cNvSpPr/>
          <p:nvPr/>
        </p:nvSpPr>
        <p:spPr>
          <a:xfrm>
            <a:off x="-43191" y="1067068"/>
            <a:ext cx="6303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aseline="30000" dirty="0">
                <a:solidFill>
                  <a:srgbClr val="0432FF"/>
                </a:solidFill>
              </a:rPr>
              <a:t>1</a:t>
            </a:r>
            <a:r>
              <a:rPr lang="en-US" altLang="zh-CN" sz="1400" dirty="0">
                <a:solidFill>
                  <a:srgbClr val="0432FF"/>
                </a:solidFill>
              </a:rPr>
              <a:t>R.L.</a:t>
            </a:r>
            <a:r>
              <a:rPr lang="zh-CN" altLang="en-US" sz="1400" dirty="0">
                <a:solidFill>
                  <a:srgbClr val="0432FF"/>
                </a:solidFill>
              </a:rPr>
              <a:t> </a:t>
            </a:r>
            <a:endParaRPr lang="en-US" sz="1400" dirty="0">
              <a:solidFill>
                <a:srgbClr val="0432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D43954-18A9-BF45-B6AE-06D8ECB626C3}"/>
              </a:ext>
            </a:extLst>
          </p:cNvPr>
          <p:cNvSpPr/>
          <p:nvPr/>
        </p:nvSpPr>
        <p:spPr>
          <a:xfrm>
            <a:off x="0" y="2512962"/>
            <a:ext cx="570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aseline="30000" dirty="0">
                <a:solidFill>
                  <a:srgbClr val="0432FF"/>
                </a:solidFill>
              </a:rPr>
              <a:t>2</a:t>
            </a:r>
            <a:r>
              <a:rPr lang="en-US" altLang="zh-CN" sz="1400" dirty="0">
                <a:solidFill>
                  <a:srgbClr val="0432FF"/>
                </a:solidFill>
              </a:rPr>
              <a:t>I.E.</a:t>
            </a:r>
            <a:r>
              <a:rPr lang="zh-CN" altLang="en-US" sz="1400" dirty="0">
                <a:solidFill>
                  <a:srgbClr val="0432FF"/>
                </a:solidFill>
              </a:rPr>
              <a:t> </a:t>
            </a:r>
            <a:endParaRPr lang="en-US" sz="1400" dirty="0">
              <a:solidFill>
                <a:srgbClr val="0432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1F69619-3ED1-284B-952A-3D1AEB40C739}"/>
              </a:ext>
            </a:extLst>
          </p:cNvPr>
          <p:cNvSpPr/>
          <p:nvPr/>
        </p:nvSpPr>
        <p:spPr>
          <a:xfrm>
            <a:off x="16120" y="4026448"/>
            <a:ext cx="570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aseline="30000" dirty="0">
                <a:solidFill>
                  <a:srgbClr val="0432FF"/>
                </a:solidFill>
              </a:rPr>
              <a:t>2</a:t>
            </a:r>
            <a:r>
              <a:rPr lang="en-US" altLang="zh-CN" sz="1400" dirty="0">
                <a:solidFill>
                  <a:srgbClr val="0432FF"/>
                </a:solidFill>
              </a:rPr>
              <a:t>I.E.</a:t>
            </a:r>
            <a:r>
              <a:rPr lang="zh-CN" altLang="en-US" sz="1400" dirty="0">
                <a:solidFill>
                  <a:srgbClr val="0432FF"/>
                </a:solidFill>
              </a:rPr>
              <a:t> </a:t>
            </a:r>
            <a:endParaRPr lang="en-US" sz="14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1952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4EC16A-C069-FE45-8274-F638BB14B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/>
          <a:p>
            <a:fld id="{15A89BE7-9C09-B54B-AE00-F932879BA72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74F1DE-2F24-D149-9D8C-205D9F18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r>
              <a:rPr lang="zh-CN" altLang="en-US" dirty="0"/>
              <a:t> </a:t>
            </a:r>
            <a:r>
              <a:rPr lang="en-US" altLang="zh-CN" dirty="0"/>
              <a:t>(GNN)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F53779E-23C6-0549-80D2-420E0E8330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3091035"/>
                  </p:ext>
                </p:extLst>
              </p:nvPr>
            </p:nvGraphicFramePr>
            <p:xfrm>
              <a:off x="296405" y="1187714"/>
              <a:ext cx="852271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22116">
                      <a:extLst>
                        <a:ext uri="{9D8B030D-6E8A-4147-A177-3AD203B41FA5}">
                          <a16:colId xmlns:a16="http://schemas.microsoft.com/office/drawing/2014/main" val="1749794544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853281722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358847956"/>
                        </a:ext>
                      </a:extLst>
                    </a:gridCol>
                    <a:gridCol w="1523999">
                      <a:extLst>
                        <a:ext uri="{9D8B030D-6E8A-4147-A177-3AD203B41FA5}">
                          <a16:colId xmlns:a16="http://schemas.microsoft.com/office/drawing/2014/main" val="559629247"/>
                        </a:ext>
                      </a:extLst>
                    </a:gridCol>
                  </a:tblGrid>
                  <a:tr h="144734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Structured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Data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Representations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Preserved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Patterns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Publications</a:t>
                          </a:r>
                          <a:r>
                            <a:rPr lang="zh-CN" altLang="en-US" sz="1200" b="1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(’17-)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3035064"/>
                      </a:ext>
                    </a:extLst>
                  </a:tr>
                  <a:tr h="217101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commerce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ser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tem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ating</a:t>
                          </a:r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en-US" altLang="zh-CN" sz="1600" baseline="30000" dirty="0"/>
                            <a:t>k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6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zh-CN" sz="1600" dirty="0"/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altLang="zh-CN" sz="1600" dirty="0"/>
                            <a:t>,</a:t>
                          </a:r>
                          <a:r>
                            <a:rPr lang="zh-CN" altLang="en-US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600" dirty="0"/>
                            <a:t>}</a:t>
                          </a:r>
                          <a:endParaRPr lang="en-US" sz="16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dirty="0"/>
                            <a:t>Anomaly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baseline="0" dirty="0"/>
                            <a:t>On-going</a:t>
                          </a:r>
                          <a:endParaRPr lang="en-US" sz="1050" baseline="-250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59840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F53779E-23C6-0549-80D2-420E0E8330B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3091035"/>
                  </p:ext>
                </p:extLst>
              </p:nvPr>
            </p:nvGraphicFramePr>
            <p:xfrm>
              <a:off x="296405" y="1187714"/>
              <a:ext cx="852271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22116">
                      <a:extLst>
                        <a:ext uri="{9D8B030D-6E8A-4147-A177-3AD203B41FA5}">
                          <a16:colId xmlns:a16="http://schemas.microsoft.com/office/drawing/2014/main" val="1749794544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853281722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358847956"/>
                        </a:ext>
                      </a:extLst>
                    </a:gridCol>
                    <a:gridCol w="1523999">
                      <a:extLst>
                        <a:ext uri="{9D8B030D-6E8A-4147-A177-3AD203B41FA5}">
                          <a16:colId xmlns:a16="http://schemas.microsoft.com/office/drawing/2014/main" val="559629247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Structured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Data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Representations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Preserved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Patterns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Publications</a:t>
                          </a:r>
                          <a:r>
                            <a:rPr lang="zh-CN" altLang="en-US" sz="1200" b="1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(’17-)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303506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" t="-85185" r="-129352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31496" t="-85185" r="-198425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dirty="0"/>
                            <a:t>Anomaly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baseline="0" dirty="0"/>
                            <a:t>On-going</a:t>
                          </a:r>
                          <a:endParaRPr lang="en-US" sz="1050" baseline="-250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59840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FBAF9D7-D084-C34B-8E65-66B9E4BB76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3821515"/>
                  </p:ext>
                </p:extLst>
              </p:nvPr>
            </p:nvGraphicFramePr>
            <p:xfrm>
              <a:off x="288780" y="2677251"/>
              <a:ext cx="852271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22116">
                      <a:extLst>
                        <a:ext uri="{9D8B030D-6E8A-4147-A177-3AD203B41FA5}">
                          <a16:colId xmlns:a16="http://schemas.microsoft.com/office/drawing/2014/main" val="1749794544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853281722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358847956"/>
                        </a:ext>
                      </a:extLst>
                    </a:gridCol>
                    <a:gridCol w="1523999">
                      <a:extLst>
                        <a:ext uri="{9D8B030D-6E8A-4147-A177-3AD203B41FA5}">
                          <a16:colId xmlns:a16="http://schemas.microsoft.com/office/drawing/2014/main" val="559629247"/>
                        </a:ext>
                      </a:extLst>
                    </a:gridCol>
                  </a:tblGrid>
                  <a:tr h="144734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Structured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Data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Representations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Preserved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Patterns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Publications</a:t>
                          </a:r>
                          <a:r>
                            <a:rPr lang="zh-CN" altLang="en-US" sz="1200" b="1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(’17-)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3035064"/>
                      </a:ext>
                    </a:extLst>
                  </a:tr>
                  <a:tr h="176897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social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ser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ser</a:t>
                          </a:r>
                          <a:r>
                            <a:rPr lang="en-US" altLang="zh-CN" sz="1600" baseline="0" dirty="0">
                              <a:solidFill>
                                <a:schemeClr val="tx1"/>
                              </a:solidFill>
                            </a:rPr>
                            <a:t>,</a:t>
                          </a:r>
                          <a:r>
                            <a:rPr lang="zh-CN" altLang="en-US" sz="160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baseline="-25000" dirty="0"/>
                                <m:t>ttribute</m:t>
                              </m:r>
                              <m:r>
                                <a:rPr lang="en-US" altLang="zh-CN" sz="16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altLang="zh-CN" sz="1600" baseline="-25000" dirty="0" err="1">
                              <a:solidFill>
                                <a:schemeClr val="tx1"/>
                              </a:solidFill>
                            </a:rPr>
                            <a:t>ime</a:t>
                          </a:r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en-US" altLang="zh-CN" sz="1600" baseline="30000" dirty="0"/>
                            <a:t>k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6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zh-CN" sz="1600" dirty="0"/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altLang="zh-CN" sz="1600" dirty="0"/>
                            <a:t>}</a:t>
                          </a:r>
                          <a:endParaRPr lang="en-US" sz="16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dirty="0"/>
                            <a:t>Co-evolution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/>
                            <a:t>IJCAI’20sub</a:t>
                          </a:r>
                          <a:r>
                            <a:rPr lang="en-US" altLang="zh-CN" sz="1050" baseline="-25000" dirty="0"/>
                            <a:t>a</a:t>
                          </a:r>
                          <a:endParaRPr lang="en-US" sz="1050" baseline="-250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76859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FBAF9D7-D084-C34B-8E65-66B9E4BB766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3821515"/>
                  </p:ext>
                </p:extLst>
              </p:nvPr>
            </p:nvGraphicFramePr>
            <p:xfrm>
              <a:off x="288780" y="2677251"/>
              <a:ext cx="852271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22116">
                      <a:extLst>
                        <a:ext uri="{9D8B030D-6E8A-4147-A177-3AD203B41FA5}">
                          <a16:colId xmlns:a16="http://schemas.microsoft.com/office/drawing/2014/main" val="1749794544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853281722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358847956"/>
                        </a:ext>
                      </a:extLst>
                    </a:gridCol>
                    <a:gridCol w="1523999">
                      <a:extLst>
                        <a:ext uri="{9D8B030D-6E8A-4147-A177-3AD203B41FA5}">
                          <a16:colId xmlns:a16="http://schemas.microsoft.com/office/drawing/2014/main" val="559629247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Structured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Data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Representations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Preserved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Patterns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Publications</a:t>
                          </a:r>
                          <a:r>
                            <a:rPr lang="zh-CN" altLang="en-US" sz="1200" b="1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(’17-)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303506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81481" r="-129693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30709" t="-81481" r="-199213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dirty="0"/>
                            <a:t>Co-evolution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50" baseline="0" dirty="0"/>
                            <a:t>IJCAI’20sub</a:t>
                          </a:r>
                          <a:r>
                            <a:rPr lang="en-US" altLang="zh-CN" sz="1050" baseline="-25000" dirty="0"/>
                            <a:t>a</a:t>
                          </a:r>
                          <a:endParaRPr lang="en-US" sz="1050" baseline="-250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76859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A07DAC-C36A-3A4D-B842-062EBD74BD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0463986"/>
                  </p:ext>
                </p:extLst>
              </p:nvPr>
            </p:nvGraphicFramePr>
            <p:xfrm>
              <a:off x="288780" y="4030165"/>
              <a:ext cx="852271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22116">
                      <a:extLst>
                        <a:ext uri="{9D8B030D-6E8A-4147-A177-3AD203B41FA5}">
                          <a16:colId xmlns:a16="http://schemas.microsoft.com/office/drawing/2014/main" val="1749794544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853281722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358847956"/>
                        </a:ext>
                      </a:extLst>
                    </a:gridCol>
                    <a:gridCol w="1523999">
                      <a:extLst>
                        <a:ext uri="{9D8B030D-6E8A-4147-A177-3AD203B41FA5}">
                          <a16:colId xmlns:a16="http://schemas.microsoft.com/office/drawing/2014/main" val="559629247"/>
                        </a:ext>
                      </a:extLst>
                    </a:gridCol>
                  </a:tblGrid>
                  <a:tr h="144734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Structured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Data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Representations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Preserved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Patterns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Publications</a:t>
                          </a:r>
                          <a:r>
                            <a:rPr lang="zh-CN" altLang="en-US" sz="1200" b="1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(’17-)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3035064"/>
                      </a:ext>
                    </a:extLst>
                  </a:tr>
                  <a:tr h="176897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mobile-app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ser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tem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b="0" i="0" baseline="-25000" dirty="0" smtClean="0">
                                  <a:solidFill>
                                    <a:schemeClr val="tx1"/>
                                  </a:solidFill>
                                </a:rPr>
                                <m:t>ocation</m:t>
                              </m:r>
                              <m:r>
                                <a:rPr lang="en-US" altLang="zh-CN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baseline="-25000" dirty="0" err="1">
                                  <a:solidFill>
                                    <a:schemeClr val="tx1"/>
                                  </a:solidFill>
                                </a:rPr>
                                <m:t>ime</m:t>
                              </m:r>
                              <m:r>
                                <a:rPr lang="en-US" altLang="zh-CN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en-US" altLang="zh-CN" sz="1600" baseline="30000" dirty="0"/>
                            <a:t>k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6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zh-CN" alt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zh-CN" sz="1600" dirty="0"/>
                            <a:t>{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oMath>
                          </a14:m>
                          <a:r>
                            <a:rPr lang="en-US" altLang="zh-CN" sz="1600" dirty="0"/>
                            <a:t>,</a:t>
                          </a:r>
                          <a:r>
                            <a:rPr lang="zh-CN" altLang="en-US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m:rPr>
                                  <m:nor/>
                                </m:rPr>
                                <a:rPr lang="en-US" altLang="zh-CN" sz="1600" dirty="0" smtClean="0"/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zh-CN" altLang="en-US" sz="1600" dirty="0" smtClean="0"/>
                                <m:t> 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altLang="zh-CN" sz="1600" dirty="0"/>
                            <a:t>}</a:t>
                          </a:r>
                          <a:endParaRPr lang="en-US" sz="16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dirty="0"/>
                            <a:t>Multi-level</a:t>
                          </a:r>
                          <a:r>
                            <a:rPr lang="zh-CN" altLang="en-US" sz="1200" dirty="0"/>
                            <a:t> </a:t>
                          </a:r>
                          <a:r>
                            <a:rPr lang="en-US" altLang="zh-CN" sz="1200" dirty="0"/>
                            <a:t>periodicity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baseline="0" dirty="0"/>
                            <a:t>On-going</a:t>
                          </a:r>
                          <a:endParaRPr lang="en-US" sz="1050" baseline="-250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28432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6A07DAC-C36A-3A4D-B842-062EBD74BDE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0463986"/>
                  </p:ext>
                </p:extLst>
              </p:nvPr>
            </p:nvGraphicFramePr>
            <p:xfrm>
              <a:off x="288780" y="4030165"/>
              <a:ext cx="852271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722116">
                      <a:extLst>
                        <a:ext uri="{9D8B030D-6E8A-4147-A177-3AD203B41FA5}">
                          <a16:colId xmlns:a16="http://schemas.microsoft.com/office/drawing/2014/main" val="1749794544"/>
                        </a:ext>
                      </a:extLst>
                    </a:gridCol>
                    <a:gridCol w="1600200">
                      <a:extLst>
                        <a:ext uri="{9D8B030D-6E8A-4147-A177-3AD203B41FA5}">
                          <a16:colId xmlns:a16="http://schemas.microsoft.com/office/drawing/2014/main" val="1853281722"/>
                        </a:ext>
                      </a:extLst>
                    </a:gridCol>
                    <a:gridCol w="1676400">
                      <a:extLst>
                        <a:ext uri="{9D8B030D-6E8A-4147-A177-3AD203B41FA5}">
                          <a16:colId xmlns:a16="http://schemas.microsoft.com/office/drawing/2014/main" val="358847956"/>
                        </a:ext>
                      </a:extLst>
                    </a:gridCol>
                    <a:gridCol w="1523999">
                      <a:extLst>
                        <a:ext uri="{9D8B030D-6E8A-4147-A177-3AD203B41FA5}">
                          <a16:colId xmlns:a16="http://schemas.microsoft.com/office/drawing/2014/main" val="559629247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Structured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Data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Representations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Preserved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Patterns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Publications</a:t>
                          </a:r>
                          <a:r>
                            <a:rPr lang="zh-CN" altLang="en-US" sz="1200" b="1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(’17-)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303506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85185" r="-129693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230709" t="-85185" r="-199213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dirty="0"/>
                            <a:t>Multi-level</a:t>
                          </a:r>
                          <a:r>
                            <a:rPr lang="zh-CN" altLang="en-US" sz="1200" dirty="0"/>
                            <a:t> </a:t>
                          </a:r>
                          <a:r>
                            <a:rPr lang="en-US" altLang="zh-CN" sz="1200" dirty="0"/>
                            <a:t>periodicity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baseline="0" dirty="0"/>
                            <a:t>On-going</a:t>
                          </a:r>
                          <a:endParaRPr lang="en-US" sz="1050" baseline="-250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28432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305B6DF-1672-E04D-8305-5967F05E5E1B}"/>
              </a:ext>
            </a:extLst>
          </p:cNvPr>
          <p:cNvSpPr/>
          <p:nvPr/>
        </p:nvSpPr>
        <p:spPr>
          <a:xfrm>
            <a:off x="156214" y="1891916"/>
            <a:ext cx="85227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400" dirty="0"/>
              <a:t> </a:t>
            </a:r>
            <a:r>
              <a:rPr lang="en-US" altLang="zh-CN" sz="1400" dirty="0"/>
              <a:t>[On-going]</a:t>
            </a:r>
            <a:r>
              <a:rPr lang="zh-CN" altLang="en-US" sz="1400" dirty="0"/>
              <a:t> </a:t>
            </a:r>
            <a:r>
              <a:rPr lang="en-US" altLang="zh-CN" sz="1400" dirty="0"/>
              <a:t>Zhao, T., et al. “Learning with Bipartite </a:t>
            </a:r>
            <a:r>
              <a:rPr lang="en-US" altLang="zh-CN" sz="1400" b="1" dirty="0">
                <a:solidFill>
                  <a:srgbClr val="FF0000"/>
                </a:solidFill>
              </a:rPr>
              <a:t>Graph Anomaly </a:t>
            </a:r>
            <a:r>
              <a:rPr lang="en-US" altLang="zh-CN" sz="1400" dirty="0"/>
              <a:t>Losses”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1400" dirty="0"/>
              <a:t> </a:t>
            </a:r>
            <a:r>
              <a:rPr lang="en-US" altLang="zh-CN" sz="1400" dirty="0"/>
              <a:t>[On-going]</a:t>
            </a:r>
            <a:r>
              <a:rPr lang="zh-CN" altLang="en-US" sz="1400" dirty="0"/>
              <a:t> </a:t>
            </a:r>
            <a:r>
              <a:rPr lang="en-US" altLang="zh-CN" sz="1400" dirty="0"/>
              <a:t>Zhao,</a:t>
            </a:r>
            <a:r>
              <a:rPr lang="zh-CN" altLang="en-US" sz="1400" dirty="0"/>
              <a:t> </a:t>
            </a:r>
            <a:r>
              <a:rPr lang="en-US" altLang="zh-CN" sz="1400" dirty="0"/>
              <a:t>T.,</a:t>
            </a:r>
            <a:r>
              <a:rPr lang="zh-CN" altLang="en-US" sz="1400" dirty="0"/>
              <a:t> </a:t>
            </a:r>
            <a:r>
              <a:rPr lang="en-US" altLang="zh-CN" sz="1400" dirty="0"/>
              <a:t>et al.</a:t>
            </a:r>
            <a:r>
              <a:rPr lang="zh-CN" altLang="en-US" sz="1400" dirty="0"/>
              <a:t> </a:t>
            </a:r>
            <a:r>
              <a:rPr lang="en-US" altLang="zh-CN" sz="1400" dirty="0"/>
              <a:t>“Early</a:t>
            </a:r>
            <a:r>
              <a:rPr lang="zh-CN" altLang="en-US" sz="1400" dirty="0"/>
              <a:t> </a:t>
            </a:r>
            <a:r>
              <a:rPr lang="en-US" altLang="zh-CN" sz="1400" b="1" dirty="0">
                <a:solidFill>
                  <a:srgbClr val="FF0000"/>
                </a:solidFill>
              </a:rPr>
              <a:t>Anomaly</a:t>
            </a:r>
            <a:r>
              <a:rPr lang="zh-CN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</a:rPr>
              <a:t>Detection</a:t>
            </a:r>
            <a:r>
              <a:rPr lang="zh-CN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zh-CN" sz="1400" dirty="0"/>
              <a:t>with</a:t>
            </a:r>
            <a:r>
              <a:rPr lang="zh-CN" altLang="en-US" sz="1400" dirty="0"/>
              <a:t> </a:t>
            </a:r>
            <a:r>
              <a:rPr lang="en-US" altLang="zh-CN" sz="1400" dirty="0"/>
              <a:t>Dynamics</a:t>
            </a:r>
            <a:r>
              <a:rPr lang="zh-CN" altLang="en-US" sz="1400" dirty="0"/>
              <a:t> </a:t>
            </a:r>
            <a:r>
              <a:rPr lang="en-US" altLang="zh-CN" sz="1400" dirty="0"/>
              <a:t>Prediction”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892F48-3AFB-6B43-897B-23B379076860}"/>
              </a:ext>
            </a:extLst>
          </p:cNvPr>
          <p:cNvSpPr/>
          <p:nvPr/>
        </p:nvSpPr>
        <p:spPr>
          <a:xfrm>
            <a:off x="152401" y="3304722"/>
            <a:ext cx="88514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400" dirty="0"/>
              <a:t> </a:t>
            </a:r>
            <a:r>
              <a:rPr lang="en-US" altLang="zh-CN" sz="1400" dirty="0"/>
              <a:t>[IJCAI’20sub</a:t>
            </a:r>
            <a:r>
              <a:rPr lang="en-US" altLang="zh-CN" sz="1400" baseline="-25000" dirty="0"/>
              <a:t>a</a:t>
            </a:r>
            <a:r>
              <a:rPr lang="en-US" altLang="zh-CN" sz="1400" dirty="0"/>
              <a:t>]</a:t>
            </a:r>
            <a:r>
              <a:rPr lang="zh-CN" altLang="en-US" sz="1400" dirty="0"/>
              <a:t> </a:t>
            </a:r>
            <a:r>
              <a:rPr lang="en-US" altLang="zh-CN" sz="1400" dirty="0"/>
              <a:t>Wang, D., Zhao, T., Jiang, T., Chawla, N.V., Jiang, M. “</a:t>
            </a:r>
            <a:r>
              <a:rPr lang="en-US" altLang="zh-CN" sz="1400" dirty="0" err="1"/>
              <a:t>EvoGNN</a:t>
            </a:r>
            <a:r>
              <a:rPr lang="en-US" altLang="zh-CN" sz="1400" dirty="0"/>
              <a:t>: Modeling </a:t>
            </a:r>
            <a:r>
              <a:rPr lang="en-US" altLang="zh-CN" sz="1400" b="1" dirty="0">
                <a:solidFill>
                  <a:srgbClr val="FF0000"/>
                </a:solidFill>
              </a:rPr>
              <a:t>Co-evolution of Attributed and Structural Information</a:t>
            </a:r>
            <a:r>
              <a:rPr lang="en-US" altLang="zh-CN" sz="1400" dirty="0"/>
              <a:t> in Dynamic Networks”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774215-C690-9146-AF22-51E505BAF323}"/>
              </a:ext>
            </a:extLst>
          </p:cNvPr>
          <p:cNvSpPr/>
          <p:nvPr/>
        </p:nvSpPr>
        <p:spPr>
          <a:xfrm>
            <a:off x="152400" y="4660633"/>
            <a:ext cx="85227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400" dirty="0"/>
              <a:t> </a:t>
            </a:r>
            <a:r>
              <a:rPr lang="en-US" altLang="zh-CN" sz="1400" dirty="0"/>
              <a:t>[On-going] Wang, D., Jiang, M., Chawla, N.V. “</a:t>
            </a:r>
            <a:r>
              <a:rPr lang="en-US" altLang="zh-CN" sz="1400" b="1" dirty="0">
                <a:solidFill>
                  <a:srgbClr val="FF0000"/>
                </a:solidFill>
              </a:rPr>
              <a:t>Calendar Graph Neural Networks </a:t>
            </a:r>
            <a:r>
              <a:rPr lang="en-US" altLang="zh-CN" sz="1400" dirty="0"/>
              <a:t>for Modeling Time Structures in Spatiotemporal User Behaviors”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2E6815-17E5-2F41-B462-472B7CE44290}"/>
              </a:ext>
            </a:extLst>
          </p:cNvPr>
          <p:cNvSpPr/>
          <p:nvPr/>
        </p:nvSpPr>
        <p:spPr>
          <a:xfrm>
            <a:off x="0" y="0"/>
            <a:ext cx="6303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aseline="30000" dirty="0">
                <a:solidFill>
                  <a:srgbClr val="0432FF"/>
                </a:solidFill>
              </a:rPr>
              <a:t>1</a:t>
            </a:r>
            <a:r>
              <a:rPr lang="en-US" altLang="zh-CN" sz="1400" dirty="0">
                <a:solidFill>
                  <a:srgbClr val="0432FF"/>
                </a:solidFill>
              </a:rPr>
              <a:t>R.L.</a:t>
            </a:r>
            <a:r>
              <a:rPr lang="zh-CN" altLang="en-US" sz="1400" dirty="0">
                <a:solidFill>
                  <a:srgbClr val="0432FF"/>
                </a:solidFill>
              </a:rPr>
              <a:t> </a:t>
            </a:r>
            <a:endParaRPr lang="en-US" sz="14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3774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BC2F74-1AF0-5A49-9239-9FEBFEA83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7C368D-9A96-AF41-A218-DC1FD6498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r>
              <a:rPr lang="zh-CN" altLang="en-US" dirty="0"/>
              <a:t> </a:t>
            </a:r>
            <a:r>
              <a:rPr lang="en-US" altLang="zh-CN" dirty="0"/>
              <a:t>(IE)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8AE1F86-671F-7B41-A9AA-127DE75AD5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1314646"/>
                  </p:ext>
                </p:extLst>
              </p:nvPr>
            </p:nvGraphicFramePr>
            <p:xfrm>
              <a:off x="406149" y="1129047"/>
              <a:ext cx="8522715" cy="944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7146">
                      <a:extLst>
                        <a:ext uri="{9D8B030D-6E8A-4147-A177-3AD203B41FA5}">
                          <a16:colId xmlns:a16="http://schemas.microsoft.com/office/drawing/2014/main" val="1749794544"/>
                        </a:ext>
                      </a:extLst>
                    </a:gridCol>
                    <a:gridCol w="1239668">
                      <a:extLst>
                        <a:ext uri="{9D8B030D-6E8A-4147-A177-3AD203B41FA5}">
                          <a16:colId xmlns:a16="http://schemas.microsoft.com/office/drawing/2014/main" val="1853281722"/>
                        </a:ext>
                      </a:extLst>
                    </a:gridCol>
                    <a:gridCol w="3564045">
                      <a:extLst>
                        <a:ext uri="{9D8B030D-6E8A-4147-A177-3AD203B41FA5}">
                          <a16:colId xmlns:a16="http://schemas.microsoft.com/office/drawing/2014/main" val="358847956"/>
                        </a:ext>
                      </a:extLst>
                    </a:gridCol>
                    <a:gridCol w="2401856">
                      <a:extLst>
                        <a:ext uri="{9D8B030D-6E8A-4147-A177-3AD203B41FA5}">
                          <a16:colId xmlns:a16="http://schemas.microsoft.com/office/drawing/2014/main" val="559629247"/>
                        </a:ext>
                      </a:extLst>
                    </a:gridCol>
                  </a:tblGrid>
                  <a:tr h="224519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Domain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Input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Structured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Output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Publications</a:t>
                          </a:r>
                          <a:r>
                            <a:rPr lang="zh-CN" altLang="en-US" sz="1200" b="1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(’17-)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3035064"/>
                      </a:ext>
                    </a:extLst>
                  </a:tr>
                  <a:tr h="224519">
                    <a:tc rowSpan="2"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News</a:t>
                          </a:r>
                          <a:r>
                            <a:rPr lang="zh-CN" alt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/</a:t>
                          </a:r>
                          <a:r>
                            <a:rPr lang="zh-CN" alt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tweets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Text</a:t>
                          </a:r>
                          <a:r>
                            <a:rPr lang="zh-CN" altLang="en-US" sz="1200" dirty="0"/>
                            <a:t> </a:t>
                          </a:r>
                          <a:r>
                            <a:rPr lang="en-US" altLang="zh-CN" sz="1200" dirty="0"/>
                            <a:t>data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ntity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1600" baseline="-25000" dirty="0"/>
                            <a:t>ttribute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altLang="zh-CN" sz="1600" baseline="-25000" dirty="0" err="1">
                              <a:solidFill>
                                <a:schemeClr val="tx1"/>
                              </a:solidFill>
                            </a:rPr>
                            <a:t>alue</a:t>
                          </a:r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KDD’17,</a:t>
                          </a:r>
                          <a:r>
                            <a:rPr lang="zh-CN" altLang="en-US" sz="1050" dirty="0"/>
                            <a:t> </a:t>
                          </a:r>
                          <a:r>
                            <a:rPr lang="en-US" altLang="zh-CN" sz="1050" dirty="0"/>
                            <a:t>KDD’18b</a:t>
                          </a:r>
                          <a:endParaRPr lang="en-US" sz="1050" baseline="-25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2843269"/>
                      </a:ext>
                    </a:extLst>
                  </a:tr>
                  <a:tr h="224519">
                    <a:tc vMerge="1"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ntity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1600" baseline="-25000" dirty="0"/>
                            <a:t>ttribute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altLang="zh-CN" sz="1600" baseline="-25000" dirty="0">
                              <a:solidFill>
                                <a:schemeClr val="tx1"/>
                              </a:solidFill>
                            </a:rPr>
                            <a:t>alue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altLang="zh-CN" sz="1600" baseline="-25000" dirty="0"/>
                            <a:t>start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altLang="zh-CN" sz="1600" baseline="-25000" dirty="0"/>
                            <a:t>end</a:t>
                          </a:r>
                          <a:r>
                            <a:rPr lang="en-US" altLang="zh-CN" sz="1600" dirty="0">
                              <a:solidFill>
                                <a:schemeClr val="tx1"/>
                              </a:solidFill>
                            </a:rPr>
                            <a:t>)</a:t>
                          </a: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WWW’19a,</a:t>
                          </a:r>
                          <a:r>
                            <a:rPr lang="zh-CN" altLang="en-US" sz="1050" dirty="0"/>
                            <a:t> </a:t>
                          </a:r>
                          <a:r>
                            <a:rPr lang="en-US" altLang="zh-CN" sz="1050" dirty="0"/>
                            <a:t>ICWSM’20sub</a:t>
                          </a:r>
                          <a:endParaRPr lang="en-US" sz="1050" baseline="-25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6482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8AE1F86-671F-7B41-A9AA-127DE75AD5D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1314646"/>
                  </p:ext>
                </p:extLst>
              </p:nvPr>
            </p:nvGraphicFramePr>
            <p:xfrm>
              <a:off x="406149" y="1129047"/>
              <a:ext cx="8522715" cy="944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7146">
                      <a:extLst>
                        <a:ext uri="{9D8B030D-6E8A-4147-A177-3AD203B41FA5}">
                          <a16:colId xmlns:a16="http://schemas.microsoft.com/office/drawing/2014/main" val="1749794544"/>
                        </a:ext>
                      </a:extLst>
                    </a:gridCol>
                    <a:gridCol w="1239668">
                      <a:extLst>
                        <a:ext uri="{9D8B030D-6E8A-4147-A177-3AD203B41FA5}">
                          <a16:colId xmlns:a16="http://schemas.microsoft.com/office/drawing/2014/main" val="1853281722"/>
                        </a:ext>
                      </a:extLst>
                    </a:gridCol>
                    <a:gridCol w="3564045">
                      <a:extLst>
                        <a:ext uri="{9D8B030D-6E8A-4147-A177-3AD203B41FA5}">
                          <a16:colId xmlns:a16="http://schemas.microsoft.com/office/drawing/2014/main" val="358847956"/>
                        </a:ext>
                      </a:extLst>
                    </a:gridCol>
                    <a:gridCol w="2401856">
                      <a:extLst>
                        <a:ext uri="{9D8B030D-6E8A-4147-A177-3AD203B41FA5}">
                          <a16:colId xmlns:a16="http://schemas.microsoft.com/office/drawing/2014/main" val="559629247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Domain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Input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Structured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Output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Publications</a:t>
                          </a:r>
                          <a:r>
                            <a:rPr lang="zh-CN" altLang="en-US" sz="1200" b="1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(’17-)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3035064"/>
                      </a:ext>
                    </a:extLst>
                  </a:tr>
                  <a:tr h="335280">
                    <a:tc rowSpan="2"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News</a:t>
                          </a:r>
                          <a:r>
                            <a:rPr lang="zh-CN" alt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/</a:t>
                          </a:r>
                          <a:r>
                            <a:rPr lang="zh-CN" altLang="en-US" sz="120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tweets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Text</a:t>
                          </a:r>
                          <a:r>
                            <a:rPr lang="zh-CN" altLang="en-US" sz="1200" dirty="0"/>
                            <a:t> </a:t>
                          </a:r>
                          <a:r>
                            <a:rPr lang="en-US" altLang="zh-CN" sz="1200" dirty="0"/>
                            <a:t>data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1886" t="-81481" r="-67616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KDD’17,</a:t>
                          </a:r>
                          <a:r>
                            <a:rPr lang="zh-CN" altLang="en-US" sz="1050" dirty="0"/>
                            <a:t> </a:t>
                          </a:r>
                          <a:r>
                            <a:rPr lang="en-US" altLang="zh-CN" sz="1050" dirty="0"/>
                            <a:t>KDD’18b</a:t>
                          </a:r>
                          <a:endParaRPr lang="en-US" sz="1050" baseline="-25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2843269"/>
                      </a:ext>
                    </a:extLst>
                  </a:tr>
                  <a:tr h="335280">
                    <a:tc vMerge="1"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noFill/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/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1886" t="-181481" r="-67616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WWW’19a,</a:t>
                          </a:r>
                          <a:r>
                            <a:rPr lang="zh-CN" altLang="en-US" sz="1050" dirty="0"/>
                            <a:t> </a:t>
                          </a:r>
                          <a:r>
                            <a:rPr lang="en-US" altLang="zh-CN" sz="1050" dirty="0"/>
                            <a:t>ICWSM’20sub</a:t>
                          </a:r>
                          <a:endParaRPr lang="en-US" sz="1050" baseline="-250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6482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943678DE-8B70-EF45-8487-E744C46E0421}"/>
              </a:ext>
            </a:extLst>
          </p:cNvPr>
          <p:cNvSpPr/>
          <p:nvPr/>
        </p:nvSpPr>
        <p:spPr>
          <a:xfrm>
            <a:off x="0" y="833"/>
            <a:ext cx="570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aseline="30000" dirty="0">
                <a:solidFill>
                  <a:srgbClr val="0432FF"/>
                </a:solidFill>
              </a:rPr>
              <a:t>2</a:t>
            </a:r>
            <a:r>
              <a:rPr lang="en-US" altLang="zh-CN" sz="1400" dirty="0">
                <a:solidFill>
                  <a:srgbClr val="0432FF"/>
                </a:solidFill>
              </a:rPr>
              <a:t>I.E.</a:t>
            </a:r>
            <a:r>
              <a:rPr lang="zh-CN" altLang="en-US" sz="1400" dirty="0">
                <a:solidFill>
                  <a:srgbClr val="0432FF"/>
                </a:solidFill>
              </a:rPr>
              <a:t> </a:t>
            </a:r>
            <a:endParaRPr lang="en-US" sz="1400" dirty="0">
              <a:solidFill>
                <a:srgbClr val="0432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55FAE38-B6BE-DE4F-A916-D9F2B1F1F65B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406149" y="3938780"/>
              <a:ext cx="852271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7146">
                      <a:extLst>
                        <a:ext uri="{9D8B030D-6E8A-4147-A177-3AD203B41FA5}">
                          <a16:colId xmlns:a16="http://schemas.microsoft.com/office/drawing/2014/main" val="1749794544"/>
                        </a:ext>
                      </a:extLst>
                    </a:gridCol>
                    <a:gridCol w="1239668">
                      <a:extLst>
                        <a:ext uri="{9D8B030D-6E8A-4147-A177-3AD203B41FA5}">
                          <a16:colId xmlns:a16="http://schemas.microsoft.com/office/drawing/2014/main" val="1853281722"/>
                        </a:ext>
                      </a:extLst>
                    </a:gridCol>
                    <a:gridCol w="3564045">
                      <a:extLst>
                        <a:ext uri="{9D8B030D-6E8A-4147-A177-3AD203B41FA5}">
                          <a16:colId xmlns:a16="http://schemas.microsoft.com/office/drawing/2014/main" val="358847956"/>
                        </a:ext>
                      </a:extLst>
                    </a:gridCol>
                    <a:gridCol w="2401856">
                      <a:extLst>
                        <a:ext uri="{9D8B030D-6E8A-4147-A177-3AD203B41FA5}">
                          <a16:colId xmlns:a16="http://schemas.microsoft.com/office/drawing/2014/main" val="559629247"/>
                        </a:ext>
                      </a:extLst>
                    </a:gridCol>
                  </a:tblGrid>
                  <a:tr h="224519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Domain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Input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Structured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Output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Publications</a:t>
                          </a:r>
                          <a:r>
                            <a:rPr lang="zh-CN" altLang="en-US" sz="1200" b="1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(’17-)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303506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Sciences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Text</a:t>
                          </a:r>
                          <a:r>
                            <a:rPr lang="zh-CN" altLang="en-US" sz="1200" dirty="0"/>
                            <a:t> </a:t>
                          </a:r>
                          <a:r>
                            <a:rPr lang="en-US" altLang="zh-CN" sz="1200" dirty="0"/>
                            <a:t>data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altLang="zh-CN" sz="1600" baseline="-25000" dirty="0"/>
                            <a:t>oncept</a:t>
                          </a:r>
                          <a:endParaRPr lang="en-US" sz="16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ACL’20sub</a:t>
                          </a:r>
                          <a:r>
                            <a:rPr lang="en-US" altLang="zh-CN" sz="1050" baseline="-25000" dirty="0"/>
                            <a:t>a</a:t>
                          </a:r>
                          <a:r>
                            <a:rPr lang="en-US" altLang="zh-CN" sz="1050" dirty="0"/>
                            <a:t>, ACL’20sub</a:t>
                          </a:r>
                          <a:r>
                            <a:rPr lang="en-US" altLang="zh-CN" sz="1050" baseline="-25000" dirty="0"/>
                            <a:t>b</a:t>
                          </a:r>
                          <a:endParaRPr lang="en-US" sz="1050" baseline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59840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655FAE38-B6BE-DE4F-A916-D9F2B1F1F6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7045303"/>
                  </p:ext>
                </p:extLst>
              </p:nvPr>
            </p:nvGraphicFramePr>
            <p:xfrm>
              <a:off x="406149" y="3938780"/>
              <a:ext cx="8522715" cy="609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7146">
                      <a:extLst>
                        <a:ext uri="{9D8B030D-6E8A-4147-A177-3AD203B41FA5}">
                          <a16:colId xmlns:a16="http://schemas.microsoft.com/office/drawing/2014/main" val="1749794544"/>
                        </a:ext>
                      </a:extLst>
                    </a:gridCol>
                    <a:gridCol w="1239668">
                      <a:extLst>
                        <a:ext uri="{9D8B030D-6E8A-4147-A177-3AD203B41FA5}">
                          <a16:colId xmlns:a16="http://schemas.microsoft.com/office/drawing/2014/main" val="1853281722"/>
                        </a:ext>
                      </a:extLst>
                    </a:gridCol>
                    <a:gridCol w="3564045">
                      <a:extLst>
                        <a:ext uri="{9D8B030D-6E8A-4147-A177-3AD203B41FA5}">
                          <a16:colId xmlns:a16="http://schemas.microsoft.com/office/drawing/2014/main" val="358847956"/>
                        </a:ext>
                      </a:extLst>
                    </a:gridCol>
                    <a:gridCol w="2401856">
                      <a:extLst>
                        <a:ext uri="{9D8B030D-6E8A-4147-A177-3AD203B41FA5}">
                          <a16:colId xmlns:a16="http://schemas.microsoft.com/office/drawing/2014/main" val="559629247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Domain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Input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Structured</a:t>
                          </a:r>
                          <a:r>
                            <a:rPr lang="zh-CN" altLang="en-US" sz="1200" b="1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dirty="0">
                              <a:solidFill>
                                <a:schemeClr val="bg1"/>
                              </a:solidFill>
                            </a:rPr>
                            <a:t>Output</a:t>
                          </a:r>
                          <a:endParaRPr lang="en-US" sz="12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Publications</a:t>
                          </a:r>
                          <a:r>
                            <a:rPr lang="zh-CN" altLang="en-US" sz="1200" b="1" baseline="0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altLang="zh-CN" sz="1200" b="1" baseline="0" dirty="0">
                              <a:solidFill>
                                <a:schemeClr val="bg1"/>
                              </a:solidFill>
                            </a:rPr>
                            <a:t>(’17-)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73035064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>
                              <a:solidFill>
                                <a:schemeClr val="tx1"/>
                              </a:solidFill>
                            </a:rPr>
                            <a:t>Sciences</a:t>
                          </a:r>
                          <a:endParaRPr lang="en-US" sz="1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Text</a:t>
                          </a:r>
                          <a:r>
                            <a:rPr lang="zh-CN" altLang="en-US" sz="1200" dirty="0"/>
                            <a:t> </a:t>
                          </a:r>
                          <a:r>
                            <a:rPr lang="en-US" altLang="zh-CN" sz="1200" dirty="0"/>
                            <a:t>data</a:t>
                          </a:r>
                          <a:endParaRPr lang="en-US" sz="1200" dirty="0"/>
                        </a:p>
                      </a:txBody>
                      <a:tcPr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1886" t="-85185" r="-67616" b="-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050" dirty="0"/>
                            <a:t>ACL’20sub</a:t>
                          </a:r>
                          <a:r>
                            <a:rPr lang="en-US" altLang="zh-CN" sz="1050" baseline="-25000" dirty="0"/>
                            <a:t>a</a:t>
                          </a:r>
                          <a:r>
                            <a:rPr lang="en-US" altLang="zh-CN" sz="1050" dirty="0"/>
                            <a:t>, ACL’20sub</a:t>
                          </a:r>
                          <a:r>
                            <a:rPr lang="en-US" altLang="zh-CN" sz="1050" baseline="-25000" dirty="0"/>
                            <a:t>b</a:t>
                          </a:r>
                          <a:endParaRPr lang="en-US" sz="1050" baseline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59840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AC886BAB-830A-694F-A4C0-AF782C50512E}"/>
              </a:ext>
            </a:extLst>
          </p:cNvPr>
          <p:cNvSpPr/>
          <p:nvPr/>
        </p:nvSpPr>
        <p:spPr>
          <a:xfrm>
            <a:off x="304800" y="2098412"/>
            <a:ext cx="885850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400" dirty="0"/>
              <a:t> </a:t>
            </a:r>
            <a:r>
              <a:rPr lang="en-US" altLang="zh-CN" sz="1400" dirty="0"/>
              <a:t>[KDD’17]</a:t>
            </a:r>
            <a:r>
              <a:rPr lang="zh-CN" altLang="en-US" sz="1400" dirty="0"/>
              <a:t> </a:t>
            </a:r>
            <a:r>
              <a:rPr lang="en-US" altLang="zh-CN" sz="1400" dirty="0"/>
              <a:t>Jiang, M., Shang, J., Cassidy, T., Ren, X., Kaplan, L., </a:t>
            </a:r>
            <a:r>
              <a:rPr lang="en-US" altLang="zh-CN" sz="1400" dirty="0" err="1"/>
              <a:t>Hanratty</a:t>
            </a:r>
            <a:r>
              <a:rPr lang="en-US" altLang="zh-CN" sz="1400" dirty="0"/>
              <a:t>, T., Han, J. “</a:t>
            </a:r>
            <a:r>
              <a:rPr lang="en-US" altLang="zh-CN" sz="1400" dirty="0" err="1"/>
              <a:t>MetaPAD</a:t>
            </a:r>
            <a:r>
              <a:rPr lang="en-US" altLang="zh-CN" sz="1400" dirty="0"/>
              <a:t>: </a:t>
            </a:r>
            <a:r>
              <a:rPr lang="en-US" altLang="zh-CN" sz="1400" b="1" dirty="0">
                <a:solidFill>
                  <a:srgbClr val="FF0000"/>
                </a:solidFill>
              </a:rPr>
              <a:t>Meta Patten </a:t>
            </a:r>
            <a:r>
              <a:rPr lang="en-US" altLang="zh-CN" sz="1400" dirty="0"/>
              <a:t>Discovery from Massive Text Corpora”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1400" dirty="0"/>
              <a:t> </a:t>
            </a:r>
            <a:r>
              <a:rPr lang="en-US" altLang="zh-CN" sz="1400" dirty="0"/>
              <a:t>[KDD’18b]</a:t>
            </a:r>
            <a:r>
              <a:rPr lang="zh-CN" altLang="en-US" sz="1400" dirty="0"/>
              <a:t> </a:t>
            </a:r>
            <a:r>
              <a:rPr lang="en-US" altLang="zh-CN" sz="1400" dirty="0"/>
              <a:t>Jiang, M., Li, Q., Zhang, X., Qu, M., </a:t>
            </a:r>
            <a:r>
              <a:rPr lang="en-US" altLang="zh-CN" sz="1400" dirty="0" err="1"/>
              <a:t>Hanratty</a:t>
            </a:r>
            <a:r>
              <a:rPr lang="en-US" altLang="zh-CN" sz="1400" dirty="0"/>
              <a:t>, T., Gao, J., Han, J. “</a:t>
            </a:r>
            <a:r>
              <a:rPr lang="en-US" altLang="zh-CN" sz="1400" dirty="0" err="1"/>
              <a:t>TruePIE</a:t>
            </a:r>
            <a:r>
              <a:rPr lang="en-US" altLang="zh-CN" sz="1400" dirty="0"/>
              <a:t>: Discovering Reliable Patterns in Pattern-Based </a:t>
            </a:r>
            <a:r>
              <a:rPr lang="en-US" altLang="zh-CN" sz="1400" b="1" dirty="0">
                <a:solidFill>
                  <a:srgbClr val="FF0000"/>
                </a:solidFill>
              </a:rPr>
              <a:t>Information Extraction</a:t>
            </a:r>
            <a:r>
              <a:rPr lang="en-US" altLang="zh-CN" sz="1400" dirty="0"/>
              <a:t>”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1400" dirty="0"/>
              <a:t> </a:t>
            </a:r>
            <a:r>
              <a:rPr lang="en-US" altLang="zh-CN" sz="1400" dirty="0"/>
              <a:t>[WWW’19a]</a:t>
            </a:r>
            <a:r>
              <a:rPr lang="zh-CN" altLang="en-US" sz="1400" dirty="0"/>
              <a:t> </a:t>
            </a:r>
            <a:r>
              <a:rPr lang="en-US" altLang="zh-CN" sz="1400" dirty="0"/>
              <a:t>Wang, X., Zhang, H., Li, Q., Shi, Y., Jiang, M.</a:t>
            </a:r>
            <a:r>
              <a:rPr lang="zh-CN" altLang="en-US" sz="1400" dirty="0"/>
              <a:t> </a:t>
            </a:r>
            <a:r>
              <a:rPr lang="en-US" altLang="zh-CN" sz="1400" dirty="0"/>
              <a:t>“A Novel Unsupervised Approach for Precise </a:t>
            </a:r>
            <a:r>
              <a:rPr lang="en-US" altLang="zh-CN" sz="1400" b="1" dirty="0">
                <a:solidFill>
                  <a:srgbClr val="FF0000"/>
                </a:solidFill>
              </a:rPr>
              <a:t>Temporal Slot Filling </a:t>
            </a:r>
            <a:r>
              <a:rPr lang="en-US" altLang="zh-CN" sz="1400" dirty="0"/>
              <a:t>from Incomplete and Noisy Temporal Contexts”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1400" dirty="0"/>
              <a:t> </a:t>
            </a:r>
            <a:r>
              <a:rPr lang="en-US" altLang="zh-CN" sz="1400" dirty="0"/>
              <a:t>[ICWSM’20sub]</a:t>
            </a:r>
            <a:r>
              <a:rPr lang="zh-CN" altLang="en-US" sz="1400" dirty="0"/>
              <a:t> </a:t>
            </a:r>
            <a:r>
              <a:rPr lang="en-US" altLang="zh-CN" sz="1400" dirty="0"/>
              <a:t>Zhou, Y., Zhao, T., Jiang, M. “A Probabilistic Model with Commonsense Constraints for Pattern-based </a:t>
            </a:r>
            <a:r>
              <a:rPr lang="en-US" altLang="zh-CN" sz="1400" b="1" dirty="0">
                <a:solidFill>
                  <a:srgbClr val="FF0000"/>
                </a:solidFill>
              </a:rPr>
              <a:t>Temporal Fact Extraction</a:t>
            </a:r>
            <a:r>
              <a:rPr lang="en-US" altLang="zh-CN" sz="1400" dirty="0"/>
              <a:t>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CCCBF7-C4D5-1146-A4AE-15142A1901D6}"/>
              </a:ext>
            </a:extLst>
          </p:cNvPr>
          <p:cNvSpPr/>
          <p:nvPr/>
        </p:nvSpPr>
        <p:spPr>
          <a:xfrm>
            <a:off x="304800" y="4548380"/>
            <a:ext cx="85478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400" dirty="0"/>
              <a:t> </a:t>
            </a:r>
            <a:r>
              <a:rPr lang="en-US" altLang="zh-CN" sz="1400" dirty="0"/>
              <a:t>[ACL’20sub</a:t>
            </a:r>
            <a:r>
              <a:rPr lang="en-US" altLang="zh-CN" sz="1400" baseline="-25000" dirty="0"/>
              <a:t>a</a:t>
            </a:r>
            <a:r>
              <a:rPr lang="en-US" altLang="zh-CN" sz="1400" dirty="0"/>
              <a:t>]</a:t>
            </a:r>
            <a:r>
              <a:rPr lang="zh-CN" altLang="en-US" sz="1400" dirty="0"/>
              <a:t> </a:t>
            </a:r>
            <a:r>
              <a:rPr lang="en-US" altLang="zh-CN" sz="1400" dirty="0"/>
              <a:t>Zeng, Q., Jiang, T., Yu, M., Yu, W., Peng, W., </a:t>
            </a:r>
            <a:r>
              <a:rPr lang="en-US" altLang="zh-CN" sz="1400" dirty="0" err="1"/>
              <a:t>Weninger</a:t>
            </a:r>
            <a:r>
              <a:rPr lang="en-US" altLang="zh-CN" sz="1400" dirty="0"/>
              <a:t>, T., Jiang, M.</a:t>
            </a:r>
            <a:r>
              <a:rPr lang="zh-CN" altLang="en-US" sz="1400" dirty="0"/>
              <a:t> </a:t>
            </a:r>
            <a:r>
              <a:rPr lang="en-US" altLang="zh-CN" sz="1400" dirty="0"/>
              <a:t>“Amending a Popular Dataset and Improving </a:t>
            </a:r>
            <a:r>
              <a:rPr lang="en-US" altLang="zh-CN" sz="1400" b="1" dirty="0">
                <a:solidFill>
                  <a:srgbClr val="FF0000"/>
                </a:solidFill>
              </a:rPr>
              <a:t>Scientific Entity Recognition </a:t>
            </a:r>
            <a:r>
              <a:rPr lang="en-US" altLang="zh-CN" sz="1400" dirty="0"/>
              <a:t>with No-Schema Distant Supervision”</a:t>
            </a:r>
          </a:p>
          <a:p>
            <a:pPr>
              <a:buFont typeface="Wingdings" pitchFamily="2" charset="2"/>
              <a:buChar char="Ø"/>
            </a:pPr>
            <a:r>
              <a:rPr lang="zh-CN" altLang="en-US" sz="1400" dirty="0"/>
              <a:t> </a:t>
            </a:r>
            <a:r>
              <a:rPr lang="en-US" altLang="zh-CN" sz="1400" dirty="0"/>
              <a:t>[ACL’20sub</a:t>
            </a:r>
            <a:r>
              <a:rPr lang="en-US" altLang="zh-CN" sz="1400" baseline="-25000" dirty="0"/>
              <a:t>b</a:t>
            </a:r>
            <a:r>
              <a:rPr lang="en-US" altLang="zh-CN" sz="1400" dirty="0"/>
              <a:t>] Zeng, Q., Yu, W., Yu, M., Peng, W., Jiang, T., </a:t>
            </a:r>
            <a:r>
              <a:rPr lang="en-US" altLang="zh-CN" sz="1400" dirty="0" err="1"/>
              <a:t>Weninger</a:t>
            </a:r>
            <a:r>
              <a:rPr lang="en-US" altLang="zh-CN" sz="1400" dirty="0"/>
              <a:t>, T., Jiang, M.</a:t>
            </a:r>
            <a:r>
              <a:rPr lang="zh-CN" altLang="en-US" sz="1400" dirty="0"/>
              <a:t> </a:t>
            </a:r>
            <a:r>
              <a:rPr lang="en-US" altLang="zh-CN" sz="1400" dirty="0"/>
              <a:t>“Distant Supervision for </a:t>
            </a:r>
            <a:r>
              <a:rPr lang="en-US" altLang="zh-CN" sz="1400" b="1" dirty="0">
                <a:solidFill>
                  <a:srgbClr val="FF0000"/>
                </a:solidFill>
              </a:rPr>
              <a:t>Scientific Entity Recognition</a:t>
            </a:r>
            <a:r>
              <a:rPr lang="en-US" altLang="zh-CN" sz="1400" dirty="0"/>
              <a:t> and Empirical Investigation on Various Options”</a:t>
            </a:r>
          </a:p>
        </p:txBody>
      </p:sp>
    </p:spTree>
    <p:extLst>
      <p:ext uri="{BB962C8B-B14F-4D97-AF65-F5344CB8AC3E}">
        <p14:creationId xmlns:p14="http://schemas.microsoft.com/office/powerpoint/2010/main" val="1372109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4287A8-36F7-3543-95F4-C39C6EEEA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0DDF7-7808-5F45-87BD-9899F3BD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/>
              <a:t>An</a:t>
            </a:r>
            <a:r>
              <a:rPr lang="zh-CN" altLang="en-US" sz="2800" dirty="0"/>
              <a:t> </a:t>
            </a:r>
            <a:r>
              <a:rPr lang="en-US" altLang="zh-CN" sz="2800" dirty="0"/>
              <a:t>Example:</a:t>
            </a:r>
            <a:r>
              <a:rPr lang="zh-CN" altLang="en-US" sz="2800" dirty="0"/>
              <a:t> </a:t>
            </a:r>
            <a:r>
              <a:rPr lang="en-US" altLang="zh-CN" sz="2800" dirty="0"/>
              <a:t>Movie</a:t>
            </a:r>
            <a:r>
              <a:rPr lang="zh-CN" altLang="en-US" sz="2800" dirty="0"/>
              <a:t> </a:t>
            </a:r>
            <a:r>
              <a:rPr lang="en-US" altLang="zh-CN" sz="2800" dirty="0"/>
              <a:t>Recommender</a:t>
            </a:r>
            <a:r>
              <a:rPr lang="zh-CN" altLang="en-US" sz="2800" dirty="0"/>
              <a:t> </a:t>
            </a:r>
            <a:r>
              <a:rPr lang="en-US" altLang="zh-CN" sz="2800" dirty="0"/>
              <a:t>System</a:t>
            </a:r>
            <a:endParaRPr lang="en-US" sz="2800" dirty="0"/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F26DF31D-7073-884D-B553-7EA6A5F8378E}"/>
              </a:ext>
            </a:extLst>
          </p:cNvPr>
          <p:cNvSpPr>
            <a:spLocks noChangeAspect="1"/>
          </p:cNvSpPr>
          <p:nvPr/>
        </p:nvSpPr>
        <p:spPr>
          <a:xfrm>
            <a:off x="6966490" y="2707846"/>
            <a:ext cx="457200" cy="304800"/>
          </a:xfrm>
          <a:prstGeom prst="can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BF1EB8-E05D-C741-9E49-946F567F0D51}"/>
              </a:ext>
            </a:extLst>
          </p:cNvPr>
          <p:cNvSpPr/>
          <p:nvPr/>
        </p:nvSpPr>
        <p:spPr>
          <a:xfrm>
            <a:off x="6623590" y="2860246"/>
            <a:ext cx="1143000" cy="228600"/>
          </a:xfrm>
          <a:prstGeom prst="ellipse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E49431-D7B7-8647-968B-479891A7A305}"/>
              </a:ext>
            </a:extLst>
          </p:cNvPr>
          <p:cNvSpPr/>
          <p:nvPr/>
        </p:nvSpPr>
        <p:spPr>
          <a:xfrm>
            <a:off x="6612951" y="2361812"/>
            <a:ext cx="1069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Decision</a:t>
            </a:r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ED98E629-B8FD-034B-B2CC-47146ECD798D}"/>
              </a:ext>
            </a:extLst>
          </p:cNvPr>
          <p:cNvSpPr>
            <a:spLocks/>
          </p:cNvSpPr>
          <p:nvPr/>
        </p:nvSpPr>
        <p:spPr>
          <a:xfrm>
            <a:off x="3696201" y="4271272"/>
            <a:ext cx="441960" cy="3657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6875A196-46AC-B943-95E7-3868375A069A}"/>
              </a:ext>
            </a:extLst>
          </p:cNvPr>
          <p:cNvSpPr>
            <a:spLocks/>
          </p:cNvSpPr>
          <p:nvPr/>
        </p:nvSpPr>
        <p:spPr>
          <a:xfrm rot="1830918">
            <a:off x="6080804" y="1999201"/>
            <a:ext cx="731520" cy="3657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82EBCD2-24E8-0643-B570-251811A54B72}"/>
              </a:ext>
            </a:extLst>
          </p:cNvPr>
          <p:cNvSpPr>
            <a:spLocks/>
          </p:cNvSpPr>
          <p:nvPr/>
        </p:nvSpPr>
        <p:spPr>
          <a:xfrm rot="19674511">
            <a:off x="6091808" y="3461013"/>
            <a:ext cx="731520" cy="3657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B02B1919-3B85-0E4C-B618-78B5BF54E02E}"/>
              </a:ext>
            </a:extLst>
          </p:cNvPr>
          <p:cNvSpPr>
            <a:spLocks/>
          </p:cNvSpPr>
          <p:nvPr/>
        </p:nvSpPr>
        <p:spPr>
          <a:xfrm>
            <a:off x="215142" y="2640568"/>
            <a:ext cx="585610" cy="641866"/>
          </a:xfrm>
          <a:prstGeom prst="ca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00C491-7266-D847-AC0C-3EBDAD664A71}"/>
              </a:ext>
            </a:extLst>
          </p:cNvPr>
          <p:cNvCxnSpPr>
            <a:cxnSpLocks/>
          </p:cNvCxnSpPr>
          <p:nvPr/>
        </p:nvCxnSpPr>
        <p:spPr>
          <a:xfrm flipV="1">
            <a:off x="715388" y="1962219"/>
            <a:ext cx="420521" cy="35808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6A49D98-62AE-A341-AB4A-560B06F0B261}"/>
              </a:ext>
            </a:extLst>
          </p:cNvPr>
          <p:cNvCxnSpPr>
            <a:cxnSpLocks/>
          </p:cNvCxnSpPr>
          <p:nvPr/>
        </p:nvCxnSpPr>
        <p:spPr>
          <a:xfrm>
            <a:off x="720809" y="3318940"/>
            <a:ext cx="415100" cy="4204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AB39BAC9-6A61-DC47-952B-44BF09BEF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455" y="2434184"/>
            <a:ext cx="652983" cy="175999"/>
          </a:xfrm>
          <a:prstGeom prst="rect">
            <a:avLst/>
          </a:prstGeom>
        </p:spPr>
      </p:pic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95EEF4B7-6241-DA40-89D8-5394DE33D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389947"/>
              </p:ext>
            </p:extLst>
          </p:nvPr>
        </p:nvGraphicFramePr>
        <p:xfrm>
          <a:off x="1271133" y="1139796"/>
          <a:ext cx="1937891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0128">
                  <a:extLst>
                    <a:ext uri="{9D8B030D-6E8A-4147-A177-3AD203B41FA5}">
                      <a16:colId xmlns:a16="http://schemas.microsoft.com/office/drawing/2014/main" val="2442056639"/>
                    </a:ext>
                  </a:extLst>
                </a:gridCol>
                <a:gridCol w="737763">
                  <a:extLst>
                    <a:ext uri="{9D8B030D-6E8A-4147-A177-3AD203B41FA5}">
                      <a16:colId xmlns:a16="http://schemas.microsoft.com/office/drawing/2014/main" val="46823126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User</a:t>
                      </a:r>
                      <a:endParaRPr lang="en-US" sz="1200" dirty="0"/>
                    </a:p>
                  </a:txBody>
                  <a:tcPr>
                    <a:solidFill>
                      <a:srgbClr val="02D40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134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 u="sng" dirty="0" err="1"/>
                        <a:t>uid</a:t>
                      </a:r>
                      <a:endParaRPr lang="en-US" sz="12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int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052968"/>
                  </a:ext>
                </a:extLst>
              </a:tr>
              <a:tr h="122297"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num_ratings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int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299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avg_rating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double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746121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726BF6E3-73AA-A74B-9285-8FF6A94FA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421754"/>
              </p:ext>
            </p:extLst>
          </p:nvPr>
        </p:nvGraphicFramePr>
        <p:xfrm>
          <a:off x="1276308" y="2301811"/>
          <a:ext cx="1932717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6924">
                  <a:extLst>
                    <a:ext uri="{9D8B030D-6E8A-4147-A177-3AD203B41FA5}">
                      <a16:colId xmlns:a16="http://schemas.microsoft.com/office/drawing/2014/main" val="2442056639"/>
                    </a:ext>
                  </a:extLst>
                </a:gridCol>
                <a:gridCol w="735793">
                  <a:extLst>
                    <a:ext uri="{9D8B030D-6E8A-4147-A177-3AD203B41FA5}">
                      <a16:colId xmlns:a16="http://schemas.microsoft.com/office/drawing/2014/main" val="46823126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Movie</a:t>
                      </a:r>
                      <a:endParaRPr lang="en-US" sz="1200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134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 u="sng" dirty="0"/>
                        <a:t>mid</a:t>
                      </a:r>
                      <a:endParaRPr lang="en-US" sz="12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int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052968"/>
                  </a:ext>
                </a:extLst>
              </a:tr>
              <a:tr h="122297"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release_date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year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299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avg_rating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double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746121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507B5202-DC6A-5F4A-9037-EE817FF32D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122600"/>
              </p:ext>
            </p:extLst>
          </p:nvPr>
        </p:nvGraphicFramePr>
        <p:xfrm>
          <a:off x="3557134" y="1430368"/>
          <a:ext cx="1639629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7090">
                  <a:extLst>
                    <a:ext uri="{9D8B030D-6E8A-4147-A177-3AD203B41FA5}">
                      <a16:colId xmlns:a16="http://schemas.microsoft.com/office/drawing/2014/main" val="2442056639"/>
                    </a:ext>
                  </a:extLst>
                </a:gridCol>
                <a:gridCol w="592539">
                  <a:extLst>
                    <a:ext uri="{9D8B030D-6E8A-4147-A177-3AD203B41FA5}">
                      <a16:colId xmlns:a16="http://schemas.microsoft.com/office/drawing/2014/main" val="46823126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Rating</a:t>
                      </a:r>
                      <a:endParaRPr lang="en-US" sz="1200" dirty="0"/>
                    </a:p>
                  </a:txBody>
                  <a:tcPr>
                    <a:solidFill>
                      <a:srgbClr val="FE250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134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 u="sng" dirty="0" err="1"/>
                        <a:t>uid</a:t>
                      </a:r>
                      <a:endParaRPr lang="en-US" sz="12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int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052968"/>
                  </a:ext>
                </a:extLst>
              </a:tr>
              <a:tr h="122297">
                <a:tc>
                  <a:txBody>
                    <a:bodyPr/>
                    <a:lstStyle/>
                    <a:p>
                      <a:r>
                        <a:rPr lang="en-US" altLang="zh-CN" sz="1200" u="sng" dirty="0"/>
                        <a:t>mid</a:t>
                      </a:r>
                      <a:endParaRPr lang="en-US" sz="1200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int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299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rating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int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746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rating_date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date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77206"/>
                  </a:ext>
                </a:extLst>
              </a:tr>
            </a:tbl>
          </a:graphicData>
        </a:graphic>
      </p:graphicFrame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04B2705C-CB42-1844-8442-F26A0FFD32C0}"/>
              </a:ext>
            </a:extLst>
          </p:cNvPr>
          <p:cNvCxnSpPr>
            <a:cxnSpLocks/>
          </p:cNvCxnSpPr>
          <p:nvPr/>
        </p:nvCxnSpPr>
        <p:spPr>
          <a:xfrm>
            <a:off x="2990649" y="1540434"/>
            <a:ext cx="612560" cy="31901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3A1F24F0-C8D9-0348-AC99-31CE90437136}"/>
              </a:ext>
            </a:extLst>
          </p:cNvPr>
          <p:cNvCxnSpPr>
            <a:cxnSpLocks/>
          </p:cNvCxnSpPr>
          <p:nvPr/>
        </p:nvCxnSpPr>
        <p:spPr>
          <a:xfrm flipV="1">
            <a:off x="2927826" y="2116168"/>
            <a:ext cx="705508" cy="59291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F2B3A5A5-00A8-DE4E-B061-A5CF9BB568E0}"/>
              </a:ext>
            </a:extLst>
          </p:cNvPr>
          <p:cNvSpPr/>
          <p:nvPr/>
        </p:nvSpPr>
        <p:spPr>
          <a:xfrm>
            <a:off x="5455904" y="1924144"/>
            <a:ext cx="731520" cy="192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99DC71D-6C82-D247-A918-E184E3354105}"/>
              </a:ext>
            </a:extLst>
          </p:cNvPr>
          <p:cNvSpPr>
            <a:spLocks noChangeAspect="1"/>
          </p:cNvSpPr>
          <p:nvPr/>
        </p:nvSpPr>
        <p:spPr>
          <a:xfrm>
            <a:off x="4712394" y="3696742"/>
            <a:ext cx="182880" cy="182880"/>
          </a:xfrm>
          <a:prstGeom prst="ellipse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9AAC08B-4217-3A43-9808-3DF8B91ECE66}"/>
              </a:ext>
            </a:extLst>
          </p:cNvPr>
          <p:cNvSpPr>
            <a:spLocks noChangeAspect="1"/>
          </p:cNvSpPr>
          <p:nvPr/>
        </p:nvSpPr>
        <p:spPr>
          <a:xfrm>
            <a:off x="4307704" y="4230404"/>
            <a:ext cx="182880" cy="18288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7EC8838-2C0A-0549-A36F-5BAF1E99F1E6}"/>
              </a:ext>
            </a:extLst>
          </p:cNvPr>
          <p:cNvSpPr>
            <a:spLocks noChangeAspect="1"/>
          </p:cNvSpPr>
          <p:nvPr/>
        </p:nvSpPr>
        <p:spPr>
          <a:xfrm>
            <a:off x="4675071" y="4927658"/>
            <a:ext cx="182880" cy="182880"/>
          </a:xfrm>
          <a:prstGeom prst="ellipse">
            <a:avLst/>
          </a:pr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1966B86-7694-044A-BE22-A2257E2E6321}"/>
              </a:ext>
            </a:extLst>
          </p:cNvPr>
          <p:cNvSpPr>
            <a:spLocks noChangeAspect="1"/>
          </p:cNvSpPr>
          <p:nvPr/>
        </p:nvSpPr>
        <p:spPr>
          <a:xfrm>
            <a:off x="5569509" y="3901708"/>
            <a:ext cx="182880" cy="18288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A267C8F-C28C-B64A-92CC-172E09AB7AD4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4803834" y="3879622"/>
            <a:ext cx="182880" cy="432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FD9765D-C968-304D-B974-054E5FE66B62}"/>
              </a:ext>
            </a:extLst>
          </p:cNvPr>
          <p:cNvCxnSpPr>
            <a:cxnSpLocks/>
            <a:stCxn id="53" idx="4"/>
          </p:cNvCxnSpPr>
          <p:nvPr/>
        </p:nvCxnSpPr>
        <p:spPr>
          <a:xfrm>
            <a:off x="4803834" y="3879622"/>
            <a:ext cx="765675" cy="615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747DCB9-13E2-9B40-AAFA-AB6A0DC3BBCE}"/>
              </a:ext>
            </a:extLst>
          </p:cNvPr>
          <p:cNvCxnSpPr>
            <a:cxnSpLocks/>
            <a:stCxn id="56" idx="4"/>
          </p:cNvCxnSpPr>
          <p:nvPr/>
        </p:nvCxnSpPr>
        <p:spPr>
          <a:xfrm flipH="1">
            <a:off x="5569509" y="4084588"/>
            <a:ext cx="91440" cy="410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1673034-5CB8-6142-8C21-DE22CB50D1EE}"/>
              </a:ext>
            </a:extLst>
          </p:cNvPr>
          <p:cNvCxnSpPr>
            <a:cxnSpLocks/>
            <a:endCxn id="54" idx="6"/>
          </p:cNvCxnSpPr>
          <p:nvPr/>
        </p:nvCxnSpPr>
        <p:spPr>
          <a:xfrm flipH="1" flipV="1">
            <a:off x="4490584" y="4321844"/>
            <a:ext cx="404690" cy="81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A3EF668-A97E-1C41-B9FC-ACDE637360F2}"/>
              </a:ext>
            </a:extLst>
          </p:cNvPr>
          <p:cNvCxnSpPr>
            <a:cxnSpLocks/>
            <a:endCxn id="55" idx="7"/>
          </p:cNvCxnSpPr>
          <p:nvPr/>
        </p:nvCxnSpPr>
        <p:spPr>
          <a:xfrm flipH="1">
            <a:off x="4831169" y="4586525"/>
            <a:ext cx="646900" cy="367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34FA550-8600-5B44-A7EF-7EAC1EBAD5B4}"/>
              </a:ext>
            </a:extLst>
          </p:cNvPr>
          <p:cNvCxnSpPr>
            <a:cxnSpLocks/>
            <a:endCxn id="55" idx="7"/>
          </p:cNvCxnSpPr>
          <p:nvPr/>
        </p:nvCxnSpPr>
        <p:spPr>
          <a:xfrm flipH="1">
            <a:off x="4831169" y="4495085"/>
            <a:ext cx="155545" cy="459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B1B8A6ED-2E0A-FD45-8E8A-60BD0164DEE0}"/>
              </a:ext>
            </a:extLst>
          </p:cNvPr>
          <p:cNvSpPr/>
          <p:nvPr/>
        </p:nvSpPr>
        <p:spPr>
          <a:xfrm>
            <a:off x="4430117" y="3400847"/>
            <a:ext cx="514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432FF"/>
                </a:solidFill>
              </a:rPr>
              <a:t>war</a:t>
            </a:r>
            <a:endParaRPr lang="en-US" sz="1600" dirty="0">
              <a:solidFill>
                <a:srgbClr val="0432FF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6F59A26-A5D6-E241-A133-322B86936796}"/>
              </a:ext>
            </a:extLst>
          </p:cNvPr>
          <p:cNvSpPr/>
          <p:nvPr/>
        </p:nvSpPr>
        <p:spPr>
          <a:xfrm>
            <a:off x="4750964" y="5032701"/>
            <a:ext cx="9589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432FF"/>
                </a:solidFill>
              </a:rPr>
              <a:t>universe</a:t>
            </a:r>
            <a:endParaRPr lang="en-US" sz="1600" dirty="0">
              <a:solidFill>
                <a:srgbClr val="0432FF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A22C352-D247-EF41-8D2C-7417FCB3A542}"/>
              </a:ext>
            </a:extLst>
          </p:cNvPr>
          <p:cNvSpPr/>
          <p:nvPr/>
        </p:nvSpPr>
        <p:spPr>
          <a:xfrm>
            <a:off x="4040483" y="3969168"/>
            <a:ext cx="526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force</a:t>
            </a:r>
            <a:endParaRPr lang="en-US" sz="12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5522BA1-402C-2745-8F83-900EEA0736A0}"/>
              </a:ext>
            </a:extLst>
          </p:cNvPr>
          <p:cNvSpPr/>
          <p:nvPr/>
        </p:nvSpPr>
        <p:spPr>
          <a:xfrm>
            <a:off x="5715325" y="3953405"/>
            <a:ext cx="8739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superhero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7B60788-91C8-EF44-84EA-FE27183130F4}"/>
                  </a:ext>
                </a:extLst>
              </p:cNvPr>
              <p:cNvSpPr/>
              <p:nvPr/>
            </p:nvSpPr>
            <p:spPr>
              <a:xfrm>
                <a:off x="5398238" y="1523916"/>
                <a:ext cx="32474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defTabSz="825442">
                  <a:defRPr/>
                </a:pPr>
                <a:r>
                  <a:rPr lang="en-US" altLang="zh-CN" dirty="0">
                    <a:solidFill>
                      <a:srgbClr val="0432FF"/>
                    </a:solidFill>
                  </a:rPr>
                  <a:t>Rating</a:t>
                </a:r>
                <a:r>
                  <a:rPr lang="en-US" dirty="0">
                    <a:solidFill>
                      <a:srgbClr val="0432FF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>
                    <a:solidFill>
                      <a:srgbClr val="0432FF"/>
                    </a:solidFill>
                  </a:rPr>
                  <a:t>,</a:t>
                </a:r>
                <a:r>
                  <a:rPr lang="zh-CN" altLang="en-US" dirty="0">
                    <a:solidFill>
                      <a:srgbClr val="0432FF"/>
                    </a:solidFill>
                  </a:rPr>
                  <a:t>                   </a:t>
                </a:r>
                <a:r>
                  <a:rPr lang="en-US" altLang="zh-CN" dirty="0">
                    <a:solidFill>
                      <a:srgbClr val="0432FF"/>
                    </a:solidFill>
                  </a:rPr>
                  <a:t>,</a:t>
                </a:r>
                <a:r>
                  <a:rPr lang="zh-CN" altLang="en-US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432FF"/>
                    </a:solidFill>
                  </a:rPr>
                  <a:t>5</a:t>
                </a:r>
                <a:r>
                  <a:rPr lang="zh-CN" altLang="en-US" dirty="0">
                    <a:solidFill>
                      <a:srgbClr val="0432FF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432FF"/>
                    </a:solidFill>
                  </a:rPr>
                  <a:t>stars)</a:t>
                </a:r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7B60788-91C8-EF44-84EA-FE27183130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238" y="1523916"/>
                <a:ext cx="3247427" cy="369332"/>
              </a:xfrm>
              <a:prstGeom prst="rect">
                <a:avLst/>
              </a:prstGeom>
              <a:blipFill>
                <a:blip r:embed="rId4"/>
                <a:stretch>
                  <a:fillRect l="-1556" t="-6897" r="-389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DB5A680A-E7D5-C948-9E6D-F788EB912F4E}"/>
                  </a:ext>
                </a:extLst>
              </p:cNvPr>
              <p:cNvSpPr/>
              <p:nvPr/>
            </p:nvSpPr>
            <p:spPr>
              <a:xfrm>
                <a:off x="5999909" y="3044462"/>
                <a:ext cx="306789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r" defTabSz="825442">
                  <a:defRPr/>
                </a:pPr>
                <a:r>
                  <a:rPr lang="en-US" altLang="zh-CN" dirty="0">
                    <a:solidFill>
                      <a:srgbClr val="0432FF"/>
                    </a:solidFill>
                  </a:rPr>
                  <a:t>Recommend</a:t>
                </a:r>
                <a:r>
                  <a:rPr lang="en-US" dirty="0">
                    <a:solidFill>
                      <a:srgbClr val="0432FF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>
                    <a:solidFill>
                      <a:srgbClr val="0432FF"/>
                    </a:solidFill>
                  </a:rPr>
                  <a:t>,</a:t>
                </a:r>
                <a:r>
                  <a:rPr lang="zh-CN" altLang="en-US" dirty="0">
                    <a:solidFill>
                      <a:srgbClr val="0432FF"/>
                    </a:solidFill>
                  </a:rPr>
                  <a:t>                   </a:t>
                </a:r>
                <a:r>
                  <a:rPr lang="en-US" altLang="zh-CN" dirty="0">
                    <a:solidFill>
                      <a:srgbClr val="0432FF"/>
                    </a:solidFill>
                  </a:rPr>
                  <a:t>)</a:t>
                </a:r>
              </a:p>
              <a:p>
                <a:pPr lvl="0" algn="r" defTabSz="825442">
                  <a:defRPr/>
                </a:pPr>
                <a:r>
                  <a:rPr lang="en-US" i="1" dirty="0">
                    <a:solidFill>
                      <a:srgbClr val="0432FF"/>
                    </a:solidFill>
                  </a:rPr>
                  <a:t>because</a:t>
                </a:r>
                <a:r>
                  <a:rPr lang="en-US" dirty="0">
                    <a:solidFill>
                      <a:srgbClr val="0432FF"/>
                    </a:solidFill>
                  </a:rPr>
                  <a:t> …</a:t>
                </a: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DB5A680A-E7D5-C948-9E6D-F788EB912F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909" y="3044462"/>
                <a:ext cx="3067891" cy="646331"/>
              </a:xfrm>
              <a:prstGeom prst="rect">
                <a:avLst/>
              </a:prstGeom>
              <a:blipFill>
                <a:blip r:embed="rId5"/>
                <a:stretch>
                  <a:fillRect l="-412" t="-5882" r="-164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6" name="Picture 95">
            <a:extLst>
              <a:ext uri="{FF2B5EF4-FFF2-40B4-BE49-F238E27FC236}">
                <a16:creationId xmlns:a16="http://schemas.microsoft.com/office/drawing/2014/main" id="{B2F34091-D84B-D843-8025-10DCA60C02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678" y="3673729"/>
            <a:ext cx="2286000" cy="74930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C4C303B7-F9D4-534B-B928-90D597BC82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133" y="4494111"/>
            <a:ext cx="2286000" cy="7493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DAC5399-E8BE-D94E-8E10-D4B4E6AB61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9894" y="4317764"/>
            <a:ext cx="406400" cy="1905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83AD2BAB-005F-6047-B430-CFC0E490C5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5567" y="4469804"/>
            <a:ext cx="393700" cy="1524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1E5D6A64-511F-E343-8516-859F14995C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6250" y="1462347"/>
            <a:ext cx="1079500" cy="50800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EFB1842F-D26B-7641-A4D4-41F7038BF5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7229" y="2935827"/>
            <a:ext cx="10795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26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4287A8-36F7-3543-95F4-C39C6EEEA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0DDF7-7808-5F45-87BD-9899F3BD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Challenges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CD92845-AB39-4D4F-8CA4-E8A9ADBD9FD0}"/>
              </a:ext>
            </a:extLst>
          </p:cNvPr>
          <p:cNvSpPr/>
          <p:nvPr/>
        </p:nvSpPr>
        <p:spPr>
          <a:xfrm>
            <a:off x="1140690" y="3086832"/>
            <a:ext cx="1828800" cy="1371600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5803C8-B685-A946-8081-FCF4080D5DB5}"/>
              </a:ext>
            </a:extLst>
          </p:cNvPr>
          <p:cNvSpPr/>
          <p:nvPr/>
        </p:nvSpPr>
        <p:spPr>
          <a:xfrm>
            <a:off x="1140690" y="1400455"/>
            <a:ext cx="1828800" cy="1371600"/>
          </a:xfrm>
          <a:prstGeom prst="ellipse">
            <a:avLst/>
          </a:prstGeom>
          <a:solidFill>
            <a:srgbClr val="02D40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9E2789F-5E81-F54C-AEE1-20866EF30531}"/>
              </a:ext>
            </a:extLst>
          </p:cNvPr>
          <p:cNvSpPr/>
          <p:nvPr/>
        </p:nvSpPr>
        <p:spPr>
          <a:xfrm>
            <a:off x="4198165" y="3086100"/>
            <a:ext cx="1828800" cy="1371600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47417E-92BB-0645-AA89-FBD28FFD8A4C}"/>
              </a:ext>
            </a:extLst>
          </p:cNvPr>
          <p:cNvSpPr/>
          <p:nvPr/>
        </p:nvSpPr>
        <p:spPr>
          <a:xfrm>
            <a:off x="1034142" y="3399091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Unstructured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8EE460-E706-2B4E-A10B-813117F64717}"/>
              </a:ext>
            </a:extLst>
          </p:cNvPr>
          <p:cNvSpPr/>
          <p:nvPr/>
        </p:nvSpPr>
        <p:spPr>
          <a:xfrm>
            <a:off x="1148960" y="1710928"/>
            <a:ext cx="180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Structured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DE1F39-29C1-D146-8509-8C9A73338C04}"/>
              </a:ext>
            </a:extLst>
          </p:cNvPr>
          <p:cNvSpPr/>
          <p:nvPr/>
        </p:nvSpPr>
        <p:spPr>
          <a:xfrm>
            <a:off x="4494446" y="3404416"/>
            <a:ext cx="1236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Structures</a:t>
            </a:r>
            <a:endParaRPr lang="en-US" dirty="0"/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F26DF31D-7073-884D-B553-7EA6A5F8378E}"/>
              </a:ext>
            </a:extLst>
          </p:cNvPr>
          <p:cNvSpPr>
            <a:spLocks noChangeAspect="1"/>
          </p:cNvSpPr>
          <p:nvPr/>
        </p:nvSpPr>
        <p:spPr>
          <a:xfrm>
            <a:off x="6965065" y="2842355"/>
            <a:ext cx="457200" cy="304800"/>
          </a:xfrm>
          <a:prstGeom prst="can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BF1EB8-E05D-C741-9E49-946F567F0D51}"/>
              </a:ext>
            </a:extLst>
          </p:cNvPr>
          <p:cNvSpPr/>
          <p:nvPr/>
        </p:nvSpPr>
        <p:spPr>
          <a:xfrm>
            <a:off x="6622165" y="2994755"/>
            <a:ext cx="1143000" cy="228600"/>
          </a:xfrm>
          <a:prstGeom prst="ellipse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E49431-D7B7-8647-968B-479891A7A305}"/>
              </a:ext>
            </a:extLst>
          </p:cNvPr>
          <p:cNvSpPr/>
          <p:nvPr/>
        </p:nvSpPr>
        <p:spPr>
          <a:xfrm>
            <a:off x="6611526" y="2496321"/>
            <a:ext cx="1069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Decision</a:t>
            </a:r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ED98E629-B8FD-034B-B2CC-47146ECD798D}"/>
              </a:ext>
            </a:extLst>
          </p:cNvPr>
          <p:cNvSpPr>
            <a:spLocks/>
          </p:cNvSpPr>
          <p:nvPr/>
        </p:nvSpPr>
        <p:spPr>
          <a:xfrm>
            <a:off x="3091115" y="3585543"/>
            <a:ext cx="1019990" cy="3657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6875A196-46AC-B943-95E7-3868375A069A}"/>
              </a:ext>
            </a:extLst>
          </p:cNvPr>
          <p:cNvSpPr>
            <a:spLocks/>
          </p:cNvSpPr>
          <p:nvPr/>
        </p:nvSpPr>
        <p:spPr>
          <a:xfrm rot="1830918">
            <a:off x="6097859" y="2030036"/>
            <a:ext cx="731520" cy="3657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82EBCD2-24E8-0643-B570-251811A54B72}"/>
              </a:ext>
            </a:extLst>
          </p:cNvPr>
          <p:cNvSpPr>
            <a:spLocks/>
          </p:cNvSpPr>
          <p:nvPr/>
        </p:nvSpPr>
        <p:spPr>
          <a:xfrm rot="19674511">
            <a:off x="6068235" y="3354805"/>
            <a:ext cx="731520" cy="3657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B02B1919-3B85-0E4C-B618-78B5BF54E02E}"/>
              </a:ext>
            </a:extLst>
          </p:cNvPr>
          <p:cNvSpPr>
            <a:spLocks/>
          </p:cNvSpPr>
          <p:nvPr/>
        </p:nvSpPr>
        <p:spPr>
          <a:xfrm>
            <a:off x="315608" y="2640568"/>
            <a:ext cx="585610" cy="641866"/>
          </a:xfrm>
          <a:prstGeom prst="ca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AF2428-9326-B042-A489-3E03F3E57DBB}"/>
              </a:ext>
            </a:extLst>
          </p:cNvPr>
          <p:cNvSpPr/>
          <p:nvPr/>
        </p:nvSpPr>
        <p:spPr>
          <a:xfrm>
            <a:off x="268095" y="2322314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Data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00C491-7266-D847-AC0C-3EBDAD664A71}"/>
              </a:ext>
            </a:extLst>
          </p:cNvPr>
          <p:cNvCxnSpPr/>
          <p:nvPr/>
        </p:nvCxnSpPr>
        <p:spPr>
          <a:xfrm flipV="1">
            <a:off x="942119" y="2476500"/>
            <a:ext cx="294256" cy="19285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6A49D98-62AE-A341-AB4A-560B06F0B261}"/>
              </a:ext>
            </a:extLst>
          </p:cNvPr>
          <p:cNvCxnSpPr>
            <a:cxnSpLocks/>
          </p:cNvCxnSpPr>
          <p:nvPr/>
        </p:nvCxnSpPr>
        <p:spPr>
          <a:xfrm>
            <a:off x="948415" y="3176556"/>
            <a:ext cx="287960" cy="19313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91DF783-6D37-8744-936D-9130BB8C3438}"/>
              </a:ext>
            </a:extLst>
          </p:cNvPr>
          <p:cNvSpPr/>
          <p:nvPr/>
        </p:nvSpPr>
        <p:spPr>
          <a:xfrm>
            <a:off x="3309492" y="3330753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12060"/>
                </a:solidFill>
              </a:rPr>
              <a:t>ML</a:t>
            </a:r>
            <a:endParaRPr lang="en-US" dirty="0">
              <a:solidFill>
                <a:srgbClr val="01206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7BD11FF-A76C-7D49-8AEC-3FBBD71382DC}"/>
              </a:ext>
            </a:extLst>
          </p:cNvPr>
          <p:cNvSpPr/>
          <p:nvPr/>
        </p:nvSpPr>
        <p:spPr>
          <a:xfrm>
            <a:off x="6289568" y="1716923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12060"/>
                </a:solidFill>
              </a:rPr>
              <a:t>ML</a:t>
            </a:r>
            <a:endParaRPr lang="en-US" dirty="0">
              <a:solidFill>
                <a:srgbClr val="012060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995531F-048E-864B-B8CC-0DC1FA8BA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160" y="2766155"/>
            <a:ext cx="457200" cy="4572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C73DC833-DA0A-EB4C-907D-D0BAFB1B8DA1}"/>
              </a:ext>
            </a:extLst>
          </p:cNvPr>
          <p:cNvSpPr>
            <a:spLocks/>
          </p:cNvSpPr>
          <p:nvPr/>
        </p:nvSpPr>
        <p:spPr>
          <a:xfrm>
            <a:off x="7632601" y="2826222"/>
            <a:ext cx="642559" cy="3657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B7AE0A-5E30-AF4E-8378-C814F339549A}"/>
              </a:ext>
            </a:extLst>
          </p:cNvPr>
          <p:cNvSpPr/>
          <p:nvPr/>
        </p:nvSpPr>
        <p:spPr>
          <a:xfrm>
            <a:off x="7664725" y="2552700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12060"/>
                </a:solidFill>
              </a:rPr>
              <a:t>ML</a:t>
            </a:r>
            <a:endParaRPr lang="en-US" dirty="0">
              <a:solidFill>
                <a:srgbClr val="012060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60FC8C-9398-7F4C-B06C-26B56EE4D7E8}"/>
              </a:ext>
            </a:extLst>
          </p:cNvPr>
          <p:cNvSpPr/>
          <p:nvPr/>
        </p:nvSpPr>
        <p:spPr>
          <a:xfrm>
            <a:off x="8167221" y="2425517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User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5CA6EA9-23AB-0448-80CF-72F3FA801A4F}"/>
              </a:ext>
            </a:extLst>
          </p:cNvPr>
          <p:cNvSpPr/>
          <p:nvPr/>
        </p:nvSpPr>
        <p:spPr>
          <a:xfrm>
            <a:off x="4215740" y="3661857"/>
            <a:ext cx="278706" cy="213131"/>
          </a:xfrm>
          <a:prstGeom prst="ellipse">
            <a:avLst/>
          </a:prstGeom>
          <a:solidFill>
            <a:srgbClr val="DEB40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28ED245F-2463-3548-9CAC-6C6EB72C53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081343"/>
              </p:ext>
            </p:extLst>
          </p:nvPr>
        </p:nvGraphicFramePr>
        <p:xfrm>
          <a:off x="2969490" y="1146442"/>
          <a:ext cx="3199553" cy="2072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2910">
                  <a:extLst>
                    <a:ext uri="{9D8B030D-6E8A-4147-A177-3AD203B41FA5}">
                      <a16:colId xmlns:a16="http://schemas.microsoft.com/office/drawing/2014/main" val="1842885898"/>
                    </a:ext>
                  </a:extLst>
                </a:gridCol>
                <a:gridCol w="2206643">
                  <a:extLst>
                    <a:ext uri="{9D8B030D-6E8A-4147-A177-3AD203B41FA5}">
                      <a16:colId xmlns:a16="http://schemas.microsoft.com/office/drawing/2014/main" val="532019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baseline="30000" dirty="0">
                          <a:solidFill>
                            <a:srgbClr val="0432FF"/>
                          </a:solidFill>
                        </a:rPr>
                        <a:t>1</a:t>
                      </a:r>
                      <a:r>
                        <a:rPr lang="en-US" sz="1400" u="sng" dirty="0">
                          <a:solidFill>
                            <a:srgbClr val="0432FF"/>
                          </a:solidFill>
                        </a:rPr>
                        <a:t>V</a:t>
                      </a:r>
                      <a:r>
                        <a:rPr lang="en-US" sz="1400" dirty="0">
                          <a:solidFill>
                            <a:srgbClr val="0432FF"/>
                          </a:solidFill>
                        </a:rPr>
                        <a:t>olume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100M users</a:t>
                      </a:r>
                    </a:p>
                    <a:p>
                      <a:r>
                        <a:rPr lang="en-US" sz="1400" dirty="0"/>
                        <a:t>100K movies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5095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aseline="30000" dirty="0">
                          <a:solidFill>
                            <a:srgbClr val="0432FF"/>
                          </a:solidFill>
                        </a:rPr>
                        <a:t>2</a:t>
                      </a:r>
                      <a:r>
                        <a:rPr lang="en-US" sz="1400" dirty="0">
                          <a:solidFill>
                            <a:srgbClr val="0432FF"/>
                          </a:solidFill>
                        </a:rPr>
                        <a:t>Sparsity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1B ratings (</a:t>
                      </a:r>
                      <a:r>
                        <a:rPr lang="en-US" sz="1100" dirty="0"/>
                        <a:t>density</a:t>
                      </a:r>
                      <a:r>
                        <a:rPr lang="en-US" sz="1400" dirty="0"/>
                        <a:t> 0.01%)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3147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aseline="30000" dirty="0">
                          <a:solidFill>
                            <a:srgbClr val="0432FF"/>
                          </a:solidFill>
                        </a:rPr>
                        <a:t>3</a:t>
                      </a:r>
                      <a:r>
                        <a:rPr lang="en-US" altLang="zh-CN" sz="1400" u="sng" dirty="0">
                          <a:solidFill>
                            <a:srgbClr val="0432FF"/>
                          </a:solidFill>
                        </a:rPr>
                        <a:t>V</a:t>
                      </a:r>
                      <a:r>
                        <a:rPr lang="en-US" altLang="zh-CN" sz="1400" dirty="0">
                          <a:solidFill>
                            <a:srgbClr val="0432FF"/>
                          </a:solidFill>
                        </a:rPr>
                        <a:t>ariety</a:t>
                      </a:r>
                      <a:r>
                        <a:rPr lang="zh-CN" altLang="en-US" sz="1400" dirty="0">
                          <a:solidFill>
                            <a:srgbClr val="0432FF"/>
                          </a:solidFill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432FF"/>
                          </a:solidFill>
                        </a:rPr>
                        <a:t>of</a:t>
                      </a:r>
                      <a:r>
                        <a:rPr lang="zh-CN" altLang="en-US" sz="1400" dirty="0">
                          <a:solidFill>
                            <a:srgbClr val="0432FF"/>
                          </a:solidFill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432FF"/>
                          </a:solidFill>
                        </a:rPr>
                        <a:t>P</a:t>
                      </a:r>
                      <a:r>
                        <a:rPr lang="en-US" sz="1400" dirty="0">
                          <a:solidFill>
                            <a:srgbClr val="0432FF"/>
                          </a:solidFill>
                        </a:rPr>
                        <a:t>atterns</a:t>
                      </a:r>
                      <a:r>
                        <a:rPr lang="zh-CN" altLang="en-US" sz="1400" dirty="0">
                          <a:solidFill>
                            <a:srgbClr val="0432FF"/>
                          </a:solidFill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432FF"/>
                          </a:solidFill>
                        </a:rPr>
                        <a:t>to</a:t>
                      </a:r>
                      <a:r>
                        <a:rPr lang="zh-CN" altLang="en-US" sz="1400" dirty="0">
                          <a:solidFill>
                            <a:srgbClr val="0432FF"/>
                          </a:solidFill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432FF"/>
                          </a:solidFill>
                        </a:rPr>
                        <a:t>Learn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Personal preference,</a:t>
                      </a:r>
                    </a:p>
                    <a:p>
                      <a:r>
                        <a:rPr lang="en-US" sz="1400" dirty="0"/>
                        <a:t>Interpersonal influence,</a:t>
                      </a:r>
                    </a:p>
                    <a:p>
                      <a:r>
                        <a:rPr lang="en-US" sz="1400" dirty="0"/>
                        <a:t>Suspicious intention, etc.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9743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aseline="30000" dirty="0">
                          <a:solidFill>
                            <a:srgbClr val="0432FF"/>
                          </a:solidFill>
                        </a:rPr>
                        <a:t>4</a:t>
                      </a:r>
                      <a:r>
                        <a:rPr lang="en-US" altLang="zh-CN" sz="1400" u="sng" dirty="0">
                          <a:solidFill>
                            <a:srgbClr val="0432FF"/>
                          </a:solidFill>
                        </a:rPr>
                        <a:t>V</a:t>
                      </a:r>
                      <a:r>
                        <a:rPr lang="en-US" altLang="zh-CN" sz="1400" dirty="0">
                          <a:solidFill>
                            <a:srgbClr val="0432FF"/>
                          </a:solidFill>
                        </a:rPr>
                        <a:t>elocit</a:t>
                      </a:r>
                      <a:r>
                        <a:rPr lang="en-US" sz="1400" dirty="0">
                          <a:solidFill>
                            <a:srgbClr val="0432FF"/>
                          </a:solidFill>
                        </a:rPr>
                        <a:t>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Time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series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and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dynamics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10778806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A463A298-A81D-6D4E-B7AF-9BC4A53963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788857"/>
              </p:ext>
            </p:extLst>
          </p:nvPr>
        </p:nvGraphicFramePr>
        <p:xfrm>
          <a:off x="2991485" y="4022436"/>
          <a:ext cx="3973580" cy="155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23315">
                  <a:extLst>
                    <a:ext uri="{9D8B030D-6E8A-4147-A177-3AD203B41FA5}">
                      <a16:colId xmlns:a16="http://schemas.microsoft.com/office/drawing/2014/main" val="1842885898"/>
                    </a:ext>
                  </a:extLst>
                </a:gridCol>
                <a:gridCol w="2850265">
                  <a:extLst>
                    <a:ext uri="{9D8B030D-6E8A-4147-A177-3AD203B41FA5}">
                      <a16:colId xmlns:a16="http://schemas.microsoft.com/office/drawing/2014/main" val="5320194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8254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aseline="30000" dirty="0">
                          <a:solidFill>
                            <a:srgbClr val="0432FF"/>
                          </a:solidFill>
                        </a:rPr>
                        <a:t>5</a:t>
                      </a:r>
                      <a:r>
                        <a:rPr lang="en-US" altLang="zh-CN" sz="1400" u="sng" dirty="0">
                          <a:solidFill>
                            <a:srgbClr val="0432FF"/>
                          </a:solidFill>
                        </a:rPr>
                        <a:t>V</a:t>
                      </a:r>
                      <a:r>
                        <a:rPr lang="en-US" altLang="zh-CN" sz="1400" dirty="0">
                          <a:solidFill>
                            <a:srgbClr val="0432FF"/>
                          </a:solidFill>
                        </a:rPr>
                        <a:t>ariety</a:t>
                      </a:r>
                      <a:r>
                        <a:rPr lang="zh-CN" altLang="en-US" sz="1400" dirty="0">
                          <a:solidFill>
                            <a:srgbClr val="0432FF"/>
                          </a:solidFill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432FF"/>
                          </a:solidFill>
                        </a:rPr>
                        <a:t>of</a:t>
                      </a:r>
                      <a:endParaRPr lang="en-US" sz="1400" dirty="0">
                        <a:solidFill>
                          <a:srgbClr val="0432FF"/>
                        </a:solidFill>
                      </a:endParaRPr>
                    </a:p>
                    <a:p>
                      <a:r>
                        <a:rPr lang="en-US" altLang="zh-CN" sz="1400" dirty="0">
                          <a:solidFill>
                            <a:srgbClr val="0432FF"/>
                          </a:solidFill>
                        </a:rPr>
                        <a:t>Structures</a:t>
                      </a:r>
                      <a:r>
                        <a:rPr lang="zh-CN" altLang="en-US" sz="1400" dirty="0">
                          <a:solidFill>
                            <a:srgbClr val="0432FF"/>
                          </a:solidFill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432FF"/>
                          </a:solidFill>
                        </a:rPr>
                        <a:t>to</a:t>
                      </a:r>
                      <a:r>
                        <a:rPr lang="zh-CN" altLang="en-US" sz="1400" dirty="0">
                          <a:solidFill>
                            <a:srgbClr val="0432FF"/>
                          </a:solidFill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432FF"/>
                          </a:solidFill>
                        </a:rPr>
                        <a:t>Extract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Knowledge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Graphs/Bases,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Taxonomies,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Ontologies,</a:t>
                      </a:r>
                    </a:p>
                    <a:p>
                      <a:r>
                        <a:rPr lang="en-US" altLang="zh-CN" sz="1400" dirty="0"/>
                        <a:t>Concept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hierarchies,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etc.</a:t>
                      </a:r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6999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aseline="30000" dirty="0">
                          <a:solidFill>
                            <a:srgbClr val="0432FF"/>
                          </a:solidFill>
                        </a:rPr>
                        <a:t>6</a:t>
                      </a:r>
                      <a:r>
                        <a:rPr lang="en-US" altLang="zh-CN" sz="1400" dirty="0">
                          <a:solidFill>
                            <a:srgbClr val="0432FF"/>
                          </a:solidFill>
                        </a:rPr>
                        <a:t>Lack</a:t>
                      </a:r>
                      <a:r>
                        <a:rPr lang="zh-CN" altLang="en-US" sz="1400" dirty="0">
                          <a:solidFill>
                            <a:srgbClr val="0432FF"/>
                          </a:solidFill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432FF"/>
                          </a:solidFill>
                        </a:rPr>
                        <a:t>of</a:t>
                      </a:r>
                      <a:r>
                        <a:rPr lang="zh-CN" altLang="en-US" sz="1400" dirty="0">
                          <a:solidFill>
                            <a:srgbClr val="0432FF"/>
                          </a:solidFill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432FF"/>
                          </a:solidFill>
                        </a:rPr>
                        <a:t>Supervision</a:t>
                      </a:r>
                      <a:endParaRPr lang="en-US" sz="140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Annotation:</a:t>
                      </a:r>
                    </a:p>
                    <a:p>
                      <a:r>
                        <a:rPr lang="en-US" altLang="zh-CN" sz="1400" dirty="0"/>
                        <a:t>Expensive,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time-consuming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5095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aseline="30000" dirty="0">
                          <a:solidFill>
                            <a:srgbClr val="0432FF"/>
                          </a:solidFill>
                        </a:rPr>
                        <a:t>7</a:t>
                      </a:r>
                      <a:r>
                        <a:rPr lang="en-US" altLang="zh-CN" sz="1400" u="sng" dirty="0">
                          <a:solidFill>
                            <a:srgbClr val="0432FF"/>
                          </a:solidFill>
                        </a:rPr>
                        <a:t>V</a:t>
                      </a:r>
                      <a:r>
                        <a:rPr lang="en-US" altLang="zh-CN" sz="1400" dirty="0">
                          <a:solidFill>
                            <a:srgbClr val="0432FF"/>
                          </a:solidFill>
                        </a:rPr>
                        <a:t>eracity</a:t>
                      </a:r>
                      <a:endParaRPr lang="en-US" sz="140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Source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reliability</a:t>
                      </a:r>
                      <a:r>
                        <a:rPr lang="en-US" sz="1400" dirty="0"/>
                        <a:t>,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Commonsense</a:t>
                      </a:r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29743354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45B6BAB2-2B9B-054C-9312-71042455007B}"/>
              </a:ext>
            </a:extLst>
          </p:cNvPr>
          <p:cNvSpPr/>
          <p:nvPr/>
        </p:nvSpPr>
        <p:spPr>
          <a:xfrm>
            <a:off x="6907466" y="3283860"/>
            <a:ext cx="14253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aseline="30000" dirty="0">
                <a:solidFill>
                  <a:srgbClr val="0432FF"/>
                </a:solidFill>
              </a:rPr>
              <a:t>8</a:t>
            </a:r>
            <a:r>
              <a:rPr lang="en-US" altLang="zh-CN" sz="1400" dirty="0">
                <a:solidFill>
                  <a:srgbClr val="0432FF"/>
                </a:solidFill>
              </a:rPr>
              <a:t>Interpretability/</a:t>
            </a:r>
          </a:p>
          <a:p>
            <a:r>
              <a:rPr lang="en-US" altLang="zh-CN" sz="1400" dirty="0">
                <a:solidFill>
                  <a:srgbClr val="0432FF"/>
                </a:solidFill>
              </a:rPr>
              <a:t>User-friendly</a:t>
            </a:r>
          </a:p>
        </p:txBody>
      </p:sp>
    </p:spTree>
    <p:extLst>
      <p:ext uri="{BB962C8B-B14F-4D97-AF65-F5344CB8AC3E}">
        <p14:creationId xmlns:p14="http://schemas.microsoft.com/office/powerpoint/2010/main" val="2258882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4287A8-36F7-3543-95F4-C39C6EEEA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0DDF7-7808-5F45-87BD-9899F3BD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DM</a:t>
            </a:r>
            <a:r>
              <a:rPr lang="en-US" altLang="zh-CN" baseline="30000" dirty="0"/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CD92845-AB39-4D4F-8CA4-E8A9ADBD9FD0}"/>
              </a:ext>
            </a:extLst>
          </p:cNvPr>
          <p:cNvSpPr/>
          <p:nvPr/>
        </p:nvSpPr>
        <p:spPr>
          <a:xfrm>
            <a:off x="1097697" y="3086832"/>
            <a:ext cx="1828800" cy="1371600"/>
          </a:xfrm>
          <a:prstGeom prst="ellipse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5803C8-B685-A946-8081-FCF4080D5DB5}"/>
              </a:ext>
            </a:extLst>
          </p:cNvPr>
          <p:cNvSpPr/>
          <p:nvPr/>
        </p:nvSpPr>
        <p:spPr>
          <a:xfrm>
            <a:off x="1097697" y="1400455"/>
            <a:ext cx="1828800" cy="1371600"/>
          </a:xfrm>
          <a:prstGeom prst="ellipse">
            <a:avLst/>
          </a:prstGeom>
          <a:solidFill>
            <a:srgbClr val="02D40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9E2789F-5E81-F54C-AEE1-20866EF30531}"/>
              </a:ext>
            </a:extLst>
          </p:cNvPr>
          <p:cNvSpPr/>
          <p:nvPr/>
        </p:nvSpPr>
        <p:spPr>
          <a:xfrm>
            <a:off x="4155172" y="3086100"/>
            <a:ext cx="1828800" cy="1371600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47417E-92BB-0645-AA89-FBD28FFD8A4C}"/>
              </a:ext>
            </a:extLst>
          </p:cNvPr>
          <p:cNvSpPr/>
          <p:nvPr/>
        </p:nvSpPr>
        <p:spPr>
          <a:xfrm>
            <a:off x="991149" y="3399091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Unstructured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8EE460-E706-2B4E-A10B-813117F64717}"/>
              </a:ext>
            </a:extLst>
          </p:cNvPr>
          <p:cNvSpPr/>
          <p:nvPr/>
        </p:nvSpPr>
        <p:spPr>
          <a:xfrm>
            <a:off x="1105967" y="1710928"/>
            <a:ext cx="180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Structured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DE1F39-29C1-D146-8509-8C9A73338C04}"/>
              </a:ext>
            </a:extLst>
          </p:cNvPr>
          <p:cNvSpPr/>
          <p:nvPr/>
        </p:nvSpPr>
        <p:spPr>
          <a:xfrm>
            <a:off x="4451453" y="3404416"/>
            <a:ext cx="1236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Structures</a:t>
            </a:r>
            <a:endParaRPr lang="en-US" dirty="0"/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F26DF31D-7073-884D-B553-7EA6A5F8378E}"/>
              </a:ext>
            </a:extLst>
          </p:cNvPr>
          <p:cNvSpPr>
            <a:spLocks noChangeAspect="1"/>
          </p:cNvSpPr>
          <p:nvPr/>
        </p:nvSpPr>
        <p:spPr>
          <a:xfrm>
            <a:off x="6922072" y="2842355"/>
            <a:ext cx="457200" cy="304800"/>
          </a:xfrm>
          <a:prstGeom prst="can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8BF1EB8-E05D-C741-9E49-946F567F0D51}"/>
              </a:ext>
            </a:extLst>
          </p:cNvPr>
          <p:cNvSpPr/>
          <p:nvPr/>
        </p:nvSpPr>
        <p:spPr>
          <a:xfrm>
            <a:off x="6579172" y="2994755"/>
            <a:ext cx="1143000" cy="228600"/>
          </a:xfrm>
          <a:prstGeom prst="ellipse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E49431-D7B7-8647-968B-479891A7A305}"/>
              </a:ext>
            </a:extLst>
          </p:cNvPr>
          <p:cNvSpPr/>
          <p:nvPr/>
        </p:nvSpPr>
        <p:spPr>
          <a:xfrm>
            <a:off x="6568533" y="2496321"/>
            <a:ext cx="1069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Decision</a:t>
            </a:r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ED98E629-B8FD-034B-B2CC-47146ECD798D}"/>
              </a:ext>
            </a:extLst>
          </p:cNvPr>
          <p:cNvSpPr>
            <a:spLocks/>
          </p:cNvSpPr>
          <p:nvPr/>
        </p:nvSpPr>
        <p:spPr>
          <a:xfrm>
            <a:off x="3048122" y="3585543"/>
            <a:ext cx="1019990" cy="3657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6875A196-46AC-B943-95E7-3868375A069A}"/>
              </a:ext>
            </a:extLst>
          </p:cNvPr>
          <p:cNvSpPr>
            <a:spLocks/>
          </p:cNvSpPr>
          <p:nvPr/>
        </p:nvSpPr>
        <p:spPr>
          <a:xfrm rot="1830918">
            <a:off x="6054866" y="2030036"/>
            <a:ext cx="731520" cy="3657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82EBCD2-24E8-0643-B570-251811A54B72}"/>
              </a:ext>
            </a:extLst>
          </p:cNvPr>
          <p:cNvSpPr>
            <a:spLocks/>
          </p:cNvSpPr>
          <p:nvPr/>
        </p:nvSpPr>
        <p:spPr>
          <a:xfrm rot="19674511">
            <a:off x="6025242" y="3354805"/>
            <a:ext cx="731520" cy="3657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F93ADE-E789-D14E-9430-5EC7C16C7487}"/>
              </a:ext>
            </a:extLst>
          </p:cNvPr>
          <p:cNvSpPr/>
          <p:nvPr/>
        </p:nvSpPr>
        <p:spPr>
          <a:xfrm>
            <a:off x="2969431" y="1951317"/>
            <a:ext cx="3200400" cy="19202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B02B1919-3B85-0E4C-B618-78B5BF54E02E}"/>
              </a:ext>
            </a:extLst>
          </p:cNvPr>
          <p:cNvSpPr>
            <a:spLocks/>
          </p:cNvSpPr>
          <p:nvPr/>
        </p:nvSpPr>
        <p:spPr>
          <a:xfrm>
            <a:off x="272615" y="2640568"/>
            <a:ext cx="585610" cy="641866"/>
          </a:xfrm>
          <a:prstGeom prst="ca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AF2428-9326-B042-A489-3E03F3E57DBB}"/>
              </a:ext>
            </a:extLst>
          </p:cNvPr>
          <p:cNvSpPr/>
          <p:nvPr/>
        </p:nvSpPr>
        <p:spPr>
          <a:xfrm>
            <a:off x="225102" y="2322314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Data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00C491-7266-D847-AC0C-3EBDAD664A71}"/>
              </a:ext>
            </a:extLst>
          </p:cNvPr>
          <p:cNvCxnSpPr/>
          <p:nvPr/>
        </p:nvCxnSpPr>
        <p:spPr>
          <a:xfrm flipV="1">
            <a:off x="899126" y="2476500"/>
            <a:ext cx="294256" cy="19285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6A49D98-62AE-A341-AB4A-560B06F0B261}"/>
              </a:ext>
            </a:extLst>
          </p:cNvPr>
          <p:cNvCxnSpPr>
            <a:cxnSpLocks/>
          </p:cNvCxnSpPr>
          <p:nvPr/>
        </p:nvCxnSpPr>
        <p:spPr>
          <a:xfrm>
            <a:off x="905422" y="3176556"/>
            <a:ext cx="287960" cy="19313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D995531F-048E-864B-B8CC-0DC1FA8BA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167" y="2766155"/>
            <a:ext cx="457200" cy="4572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C73DC833-DA0A-EB4C-907D-D0BAFB1B8DA1}"/>
              </a:ext>
            </a:extLst>
          </p:cNvPr>
          <p:cNvSpPr>
            <a:spLocks/>
          </p:cNvSpPr>
          <p:nvPr/>
        </p:nvSpPr>
        <p:spPr>
          <a:xfrm>
            <a:off x="7589608" y="2826222"/>
            <a:ext cx="642559" cy="3657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60FC8C-9398-7F4C-B06C-26B56EE4D7E8}"/>
              </a:ext>
            </a:extLst>
          </p:cNvPr>
          <p:cNvSpPr/>
          <p:nvPr/>
        </p:nvSpPr>
        <p:spPr>
          <a:xfrm>
            <a:off x="8124228" y="2425517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/>
              <a:t>User</a:t>
            </a: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14F7F2D-9ED3-E94A-A390-3FCD44577A0A}"/>
              </a:ext>
            </a:extLst>
          </p:cNvPr>
          <p:cNvSpPr/>
          <p:nvPr/>
        </p:nvSpPr>
        <p:spPr>
          <a:xfrm>
            <a:off x="4172747" y="3661857"/>
            <a:ext cx="278706" cy="213131"/>
          </a:xfrm>
          <a:prstGeom prst="ellipse">
            <a:avLst/>
          </a:prstGeom>
          <a:solidFill>
            <a:srgbClr val="DEB407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Bevel 36">
            <a:extLst>
              <a:ext uri="{FF2B5EF4-FFF2-40B4-BE49-F238E27FC236}">
                <a16:creationId xmlns:a16="http://schemas.microsoft.com/office/drawing/2014/main" id="{3315A5B4-663C-904E-950E-F5A0953BDD1A}"/>
              </a:ext>
            </a:extLst>
          </p:cNvPr>
          <p:cNvSpPr>
            <a:spLocks/>
          </p:cNvSpPr>
          <p:nvPr/>
        </p:nvSpPr>
        <p:spPr>
          <a:xfrm>
            <a:off x="4557847" y="1297773"/>
            <a:ext cx="2834640" cy="457200"/>
          </a:xfrm>
          <a:prstGeom prst="bevel">
            <a:avLst/>
          </a:prstGeom>
          <a:gradFill flip="none" rotWithShape="1">
            <a:gsLst>
              <a:gs pos="0">
                <a:srgbClr val="DEB407">
                  <a:shade val="30000"/>
                  <a:satMod val="115000"/>
                </a:srgbClr>
              </a:gs>
              <a:gs pos="50000">
                <a:srgbClr val="DEB407">
                  <a:shade val="67500"/>
                  <a:satMod val="115000"/>
                </a:srgbClr>
              </a:gs>
              <a:gs pos="100000">
                <a:srgbClr val="DEB40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69EE47F-B91D-FC47-9305-E94E516A3FBD}"/>
              </a:ext>
            </a:extLst>
          </p:cNvPr>
          <p:cNvCxnSpPr/>
          <p:nvPr/>
        </p:nvCxnSpPr>
        <p:spPr>
          <a:xfrm flipH="1">
            <a:off x="5069571" y="1710928"/>
            <a:ext cx="221436" cy="3364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Bevel 39">
            <a:extLst>
              <a:ext uri="{FF2B5EF4-FFF2-40B4-BE49-F238E27FC236}">
                <a16:creationId xmlns:a16="http://schemas.microsoft.com/office/drawing/2014/main" id="{5460A391-3435-A44D-8719-A10F6317BE96}"/>
              </a:ext>
            </a:extLst>
          </p:cNvPr>
          <p:cNvSpPr>
            <a:spLocks/>
          </p:cNvSpPr>
          <p:nvPr/>
        </p:nvSpPr>
        <p:spPr>
          <a:xfrm>
            <a:off x="811402" y="4181018"/>
            <a:ext cx="3224657" cy="457200"/>
          </a:xfrm>
          <a:prstGeom prst="bevel">
            <a:avLst/>
          </a:prstGeom>
          <a:gradFill flip="none" rotWithShape="1">
            <a:gsLst>
              <a:gs pos="0">
                <a:srgbClr val="DEB407">
                  <a:shade val="30000"/>
                  <a:satMod val="115000"/>
                </a:srgbClr>
              </a:gs>
              <a:gs pos="50000">
                <a:srgbClr val="DEB407">
                  <a:shade val="67500"/>
                  <a:satMod val="115000"/>
                </a:srgbClr>
              </a:gs>
              <a:gs pos="100000">
                <a:srgbClr val="DEB40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r>
              <a:rPr lang="zh-CN" altLang="en-US" dirty="0"/>
              <a:t> </a:t>
            </a:r>
            <a:r>
              <a:rPr lang="en-US" altLang="zh-CN" dirty="0"/>
              <a:t>(NLP)</a:t>
            </a:r>
            <a:endParaRPr lang="en-US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A1FB077-F0F1-D34A-B327-F5C080066DBE}"/>
              </a:ext>
            </a:extLst>
          </p:cNvPr>
          <p:cNvCxnSpPr/>
          <p:nvPr/>
        </p:nvCxnSpPr>
        <p:spPr>
          <a:xfrm flipH="1">
            <a:off x="3257423" y="3844617"/>
            <a:ext cx="221436" cy="3364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Bevel 41">
            <a:extLst>
              <a:ext uri="{FF2B5EF4-FFF2-40B4-BE49-F238E27FC236}">
                <a16:creationId xmlns:a16="http://schemas.microsoft.com/office/drawing/2014/main" id="{DEED697C-376B-4840-B980-46F7394CA0FB}"/>
              </a:ext>
            </a:extLst>
          </p:cNvPr>
          <p:cNvSpPr>
            <a:spLocks/>
          </p:cNvSpPr>
          <p:nvPr/>
        </p:nvSpPr>
        <p:spPr>
          <a:xfrm>
            <a:off x="6452743" y="3488588"/>
            <a:ext cx="2538857" cy="457200"/>
          </a:xfrm>
          <a:prstGeom prst="bevel">
            <a:avLst/>
          </a:prstGeom>
          <a:gradFill flip="none" rotWithShape="1">
            <a:gsLst>
              <a:gs pos="0">
                <a:srgbClr val="DEB407">
                  <a:shade val="30000"/>
                  <a:satMod val="115000"/>
                </a:srgbClr>
              </a:gs>
              <a:gs pos="50000">
                <a:srgbClr val="DEB407">
                  <a:shade val="67500"/>
                  <a:satMod val="115000"/>
                </a:srgbClr>
              </a:gs>
              <a:gs pos="100000">
                <a:srgbClr val="DEB407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  <a:r>
              <a:rPr lang="zh-CN" altLang="en-US" dirty="0"/>
              <a:t> </a:t>
            </a:r>
            <a:r>
              <a:rPr lang="en-US" altLang="zh-CN" dirty="0"/>
              <a:t>(NLP)</a:t>
            </a:r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EA5196-B2E8-D842-818A-CC36C7BEB883}"/>
              </a:ext>
            </a:extLst>
          </p:cNvPr>
          <p:cNvCxnSpPr>
            <a:cxnSpLocks/>
            <a:endCxn id="42" idx="6"/>
          </p:cNvCxnSpPr>
          <p:nvPr/>
        </p:nvCxnSpPr>
        <p:spPr>
          <a:xfrm flipH="1">
            <a:off x="7722172" y="3086100"/>
            <a:ext cx="144280" cy="4024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E769FB6-1BA5-4147-9C77-D599EF12BC5F}"/>
                  </a:ext>
                </a:extLst>
              </p:cNvPr>
              <p:cNvSpPr/>
              <p:nvPr/>
            </p:nvSpPr>
            <p:spPr>
              <a:xfrm>
                <a:off x="6613246" y="1699409"/>
                <a:ext cx="15060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m:rPr>
                        <m:nor/>
                      </m:rPr>
                      <a:rPr lang="zh-CN" altLang="en-US" b="0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dirty="0" smtClean="0">
                        <a:solidFill>
                          <a:srgbClr val="0432FF"/>
                        </a:solidFill>
                        <a:sym typeface="Wingdings" pitchFamily="2" charset="2"/>
                      </a:rPr>
                      <m:t>or</m:t>
                    </m:r>
                    <m:r>
                      <m:rPr>
                        <m:nor/>
                      </m:rPr>
                      <a:rPr lang="zh-CN" altLang="en-US" b="0" i="0" dirty="0" smtClean="0">
                        <a:solidFill>
                          <a:srgbClr val="0432FF"/>
                        </a:solidFill>
                        <a:sym typeface="Wingdings" pitchFamily="2" charset="2"/>
                      </a:rPr>
                      <m:t> 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>
                    <a:solidFill>
                      <a:srgbClr val="0432FF"/>
                    </a:solidFill>
                  </a:rPr>
                  <a:t>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altLang="zh-CN" baseline="30000" dirty="0">
                    <a:solidFill>
                      <a:srgbClr val="0432FF"/>
                    </a:solidFill>
                  </a:rPr>
                  <a:t>k</a:t>
                </a:r>
                <a14:m>
                  <m:oMath xmlns:m="http://schemas.openxmlformats.org/officeDocument/2006/math">
                    <m:r>
                      <a:rPr lang="zh-CN" altLang="en-US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E769FB6-1BA5-4147-9C77-D599EF12BC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246" y="1699409"/>
                <a:ext cx="1506053" cy="369332"/>
              </a:xfrm>
              <a:prstGeom prst="rect">
                <a:avLst/>
              </a:prstGeom>
              <a:blipFill>
                <a:blip r:embed="rId3"/>
                <a:stretch>
                  <a:fillRect r="-84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4269ABA-7DA0-5B4A-952D-CED27086A31B}"/>
              </a:ext>
            </a:extLst>
          </p:cNvPr>
          <p:cNvCxnSpPr>
            <a:cxnSpLocks/>
          </p:cNvCxnSpPr>
          <p:nvPr/>
        </p:nvCxnSpPr>
        <p:spPr>
          <a:xfrm>
            <a:off x="7366273" y="1906325"/>
            <a:ext cx="302118" cy="0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9148CC2-D750-564A-8BEB-2110401C4211}"/>
                  </a:ext>
                </a:extLst>
              </p:cNvPr>
              <p:cNvSpPr/>
              <p:nvPr/>
            </p:nvSpPr>
            <p:spPr>
              <a:xfrm>
                <a:off x="2508403" y="4644884"/>
                <a:ext cx="21607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𝑡𝑒𝑥𝑡</m:t>
                    </m:r>
                  </m:oMath>
                </a14:m>
                <a:r>
                  <a:rPr lang="en-US" altLang="zh-CN" baseline="30000" dirty="0">
                    <a:solidFill>
                      <a:srgbClr val="0432FF"/>
                    </a:solidFill>
                  </a:rPr>
                  <a:t> </a:t>
                </a:r>
                <a:r>
                  <a:rPr lang="zh-CN" altLang="en-US" dirty="0">
                    <a:solidFill>
                      <a:srgbClr val="0432FF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m:rPr>
                        <m:nor/>
                      </m:rPr>
                      <a:rPr lang="zh-CN" altLang="en-US" b="0" i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b="0" i="0" dirty="0" smtClean="0">
                        <a:solidFill>
                          <a:srgbClr val="0432FF"/>
                        </a:solidFill>
                        <a:sym typeface="Wingdings" pitchFamily="2" charset="2"/>
                      </a:rPr>
                      <m:t>or</m:t>
                    </m:r>
                    <m:r>
                      <m:rPr>
                        <m:nor/>
                      </m:rPr>
                      <a:rPr lang="zh-CN" altLang="en-US" b="0" i="0" dirty="0" smtClean="0">
                        <a:solidFill>
                          <a:srgbClr val="0432FF"/>
                        </a:solidFill>
                        <a:sym typeface="Wingdings" pitchFamily="2" charset="2"/>
                      </a:rPr>
                      <m:t> 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m:rPr>
                        <m:nor/>
                      </m:rPr>
                      <a:rPr lang="zh-CN" altLang="en-US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0432FF"/>
                        </a:solidFill>
                        <a:sym typeface="Wingdings" pitchFamily="2" charset="2"/>
                      </a:rPr>
                      <m:t>or</m:t>
                    </m:r>
                    <m:r>
                      <m:rPr>
                        <m:nor/>
                      </m:rPr>
                      <a:rPr lang="zh-CN" altLang="en-US" dirty="0">
                        <a:solidFill>
                          <a:srgbClr val="0432FF"/>
                        </a:solidFill>
                        <a:sym typeface="Wingdings" pitchFamily="2" charset="2"/>
                      </a:rPr>
                      <m:t> </m:t>
                    </m:r>
                    <m:r>
                      <a:rPr lang="en-US" altLang="zh-CN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99148CC2-D750-564A-8BEB-2110401C42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403" y="4644884"/>
                <a:ext cx="2160720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DBA32F0-5997-AF49-8D4D-4781296B75BE}"/>
              </a:ext>
            </a:extLst>
          </p:cNvPr>
          <p:cNvCxnSpPr>
            <a:cxnSpLocks/>
          </p:cNvCxnSpPr>
          <p:nvPr/>
        </p:nvCxnSpPr>
        <p:spPr>
          <a:xfrm>
            <a:off x="3048122" y="4832299"/>
            <a:ext cx="302118" cy="0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ECF3D1-AC37-8843-B272-6A0148D981BC}"/>
                  </a:ext>
                </a:extLst>
              </p:cNvPr>
              <p:cNvSpPr/>
              <p:nvPr/>
            </p:nvSpPr>
            <p:spPr>
              <a:xfrm>
                <a:off x="6460746" y="3933646"/>
                <a:ext cx="1371209" cy="639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m:rPr>
                          <m:nor/>
                        </m:rPr>
                        <a:rPr lang="en-US" altLang="zh-CN" baseline="30000" dirty="0">
                          <a:solidFill>
                            <a:srgbClr val="0432FF"/>
                          </a:solidFill>
                        </a:rPr>
                        <m:t>k</m:t>
                      </m:r>
                    </m:oMath>
                  </m:oMathPara>
                </a14:m>
                <a:endParaRPr lang="en-US" altLang="zh-CN" baseline="30000" dirty="0">
                  <a:solidFill>
                    <a:srgbClr val="0432FF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zh-CN" altLang="en-US" b="0" i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432FF"/>
                          </a:solidFill>
                          <a:sym typeface="Wingdings" pitchFamily="2" charset="2"/>
                        </a:rPr>
                        <m:t>or</m:t>
                      </m:r>
                      <m:r>
                        <m:rPr>
                          <m:nor/>
                        </m:rPr>
                        <a:rPr lang="zh-CN" altLang="en-US" b="0" i="0" dirty="0" smtClean="0">
                          <a:solidFill>
                            <a:srgbClr val="0432FF"/>
                          </a:solidFill>
                          <a:sym typeface="Wingdings" pitchFamily="2" charset="2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m:rPr>
                          <m:nor/>
                        </m:rPr>
                        <a:rPr lang="zh-CN" altLang="en-US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432FF"/>
                          </a:solidFill>
                          <a:sym typeface="Wingdings" pitchFamily="2" charset="2"/>
                        </a:rPr>
                        <m:t>or</m:t>
                      </m:r>
                      <m:r>
                        <m:rPr>
                          <m:nor/>
                        </m:rPr>
                        <a:rPr lang="zh-CN" altLang="en-US" dirty="0">
                          <a:solidFill>
                            <a:srgbClr val="0432FF"/>
                          </a:solidFill>
                          <a:sym typeface="Wingdings" pitchFamily="2" charset="2"/>
                        </a:rPr>
                        <m:t> </m:t>
                      </m:r>
                      <m:r>
                        <a:rPr lang="en-US" altLang="zh-CN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>
                  <a:solidFill>
                    <a:srgbClr val="0432FF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CECF3D1-AC37-8843-B272-6A0148D981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746" y="3933646"/>
                <a:ext cx="1371209" cy="639983"/>
              </a:xfrm>
              <a:prstGeom prst="rect">
                <a:avLst/>
              </a:prstGeom>
              <a:blipFill>
                <a:blip r:embed="rId5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8D70F37-250C-A040-8F2C-7EC703E495F1}"/>
                  </a:ext>
                </a:extLst>
              </p:cNvPr>
              <p:cNvSpPr/>
              <p:nvPr/>
            </p:nvSpPr>
            <p:spPr>
              <a:xfrm>
                <a:off x="8029552" y="4053447"/>
                <a:ext cx="67441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𝑡𝑒𝑥𝑡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8D70F37-250C-A040-8F2C-7EC703E495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552" y="4053447"/>
                <a:ext cx="67441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AE6D601-F632-7F45-A564-28565C0C2734}"/>
              </a:ext>
            </a:extLst>
          </p:cNvPr>
          <p:cNvCxnSpPr>
            <a:cxnSpLocks/>
          </p:cNvCxnSpPr>
          <p:nvPr/>
        </p:nvCxnSpPr>
        <p:spPr>
          <a:xfrm>
            <a:off x="7808912" y="4128557"/>
            <a:ext cx="292780" cy="10955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77456B5-470C-6841-9F5E-5BB311AB756C}"/>
              </a:ext>
            </a:extLst>
          </p:cNvPr>
          <p:cNvCxnSpPr>
            <a:cxnSpLocks/>
          </p:cNvCxnSpPr>
          <p:nvPr/>
        </p:nvCxnSpPr>
        <p:spPr>
          <a:xfrm flipV="1">
            <a:off x="7831955" y="4304030"/>
            <a:ext cx="269737" cy="108360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349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1C414B-B6E3-8343-997A-AE716687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CFCDD5-4439-3F4D-9A64-085F93677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Today’s</a:t>
            </a:r>
            <a:r>
              <a:rPr lang="zh-CN" altLang="en-US" sz="3200" dirty="0"/>
              <a:t> </a:t>
            </a:r>
            <a:r>
              <a:rPr lang="en-US" altLang="zh-CN" sz="3200" dirty="0"/>
              <a:t>Example:</a:t>
            </a:r>
            <a:r>
              <a:rPr lang="zh-CN" altLang="en-US" sz="3200" dirty="0"/>
              <a:t> </a:t>
            </a:r>
            <a:r>
              <a:rPr lang="en-US" altLang="zh-CN" sz="3200" dirty="0"/>
              <a:t>DM</a:t>
            </a:r>
            <a:r>
              <a:rPr lang="en-US" altLang="zh-CN" sz="3200" baseline="30000" dirty="0"/>
              <a:t>2</a:t>
            </a:r>
            <a:r>
              <a:rPr lang="zh-CN" altLang="en-US" sz="3200" dirty="0"/>
              <a:t> </a:t>
            </a:r>
            <a:r>
              <a:rPr lang="en-US" altLang="zh-CN" sz="3200" dirty="0"/>
              <a:t>+</a:t>
            </a:r>
            <a:r>
              <a:rPr lang="zh-CN" altLang="en-US" sz="3200" dirty="0"/>
              <a:t> </a:t>
            </a:r>
            <a:r>
              <a:rPr lang="en-US" altLang="zh-CN" sz="3200" dirty="0"/>
              <a:t>Sciences</a:t>
            </a:r>
            <a:endParaRPr lang="en-US" sz="3200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EFE34B23-1F71-AE42-97EB-D29E780BBA3D}"/>
              </a:ext>
            </a:extLst>
          </p:cNvPr>
          <p:cNvSpPr>
            <a:spLocks/>
          </p:cNvSpPr>
          <p:nvPr/>
        </p:nvSpPr>
        <p:spPr>
          <a:xfrm>
            <a:off x="2885473" y="3628532"/>
            <a:ext cx="637825" cy="3657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35235E1-6164-3E41-BC85-78A9ACF09525}"/>
              </a:ext>
            </a:extLst>
          </p:cNvPr>
          <p:cNvSpPr>
            <a:spLocks/>
          </p:cNvSpPr>
          <p:nvPr/>
        </p:nvSpPr>
        <p:spPr>
          <a:xfrm rot="1830918">
            <a:off x="5963557" y="2073025"/>
            <a:ext cx="731520" cy="3657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BC2DC76B-B44E-7648-9016-F7A0AB2CF34A}"/>
              </a:ext>
            </a:extLst>
          </p:cNvPr>
          <p:cNvSpPr>
            <a:spLocks/>
          </p:cNvSpPr>
          <p:nvPr/>
        </p:nvSpPr>
        <p:spPr>
          <a:xfrm rot="19674511">
            <a:off x="5933933" y="3397794"/>
            <a:ext cx="731520" cy="3657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CF44B31D-CEF7-A844-9428-F43BB865948F}"/>
              </a:ext>
            </a:extLst>
          </p:cNvPr>
          <p:cNvSpPr>
            <a:spLocks/>
          </p:cNvSpPr>
          <p:nvPr/>
        </p:nvSpPr>
        <p:spPr>
          <a:xfrm>
            <a:off x="181306" y="2683557"/>
            <a:ext cx="585610" cy="641866"/>
          </a:xfrm>
          <a:prstGeom prst="ca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D7FACE-ADCE-4247-8DBE-BC26B6203686}"/>
              </a:ext>
            </a:extLst>
          </p:cNvPr>
          <p:cNvSpPr/>
          <p:nvPr/>
        </p:nvSpPr>
        <p:spPr>
          <a:xfrm>
            <a:off x="133793" y="2365303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Data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CA6985-1884-864E-B790-EB29B1C1C6B4}"/>
              </a:ext>
            </a:extLst>
          </p:cNvPr>
          <p:cNvCxnSpPr/>
          <p:nvPr/>
        </p:nvCxnSpPr>
        <p:spPr>
          <a:xfrm flipV="1">
            <a:off x="807817" y="2519489"/>
            <a:ext cx="294256" cy="19285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BEEEB18-A7FF-5743-A04D-261809FAAD52}"/>
              </a:ext>
            </a:extLst>
          </p:cNvPr>
          <p:cNvCxnSpPr>
            <a:cxnSpLocks/>
          </p:cNvCxnSpPr>
          <p:nvPr/>
        </p:nvCxnSpPr>
        <p:spPr>
          <a:xfrm>
            <a:off x="814113" y="3219545"/>
            <a:ext cx="287960" cy="19313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F590FA0-E5D9-454A-8519-6E230D92E174}"/>
              </a:ext>
            </a:extLst>
          </p:cNvPr>
          <p:cNvSpPr/>
          <p:nvPr/>
        </p:nvSpPr>
        <p:spPr>
          <a:xfrm>
            <a:off x="2866283" y="338046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ML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07F749-AD04-B04E-A3C4-885E12A4673D}"/>
              </a:ext>
            </a:extLst>
          </p:cNvPr>
          <p:cNvSpPr/>
          <p:nvPr/>
        </p:nvSpPr>
        <p:spPr>
          <a:xfrm>
            <a:off x="6155266" y="1759912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ML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E22B313-FBDD-F74C-8EC6-E5BFDD7D9A8A}"/>
              </a:ext>
            </a:extLst>
          </p:cNvPr>
          <p:cNvSpPr/>
          <p:nvPr/>
        </p:nvSpPr>
        <p:spPr>
          <a:xfrm>
            <a:off x="1198889" y="1551078"/>
            <a:ext cx="4702628" cy="1327282"/>
          </a:xfrm>
          <a:prstGeom prst="roundRect">
            <a:avLst>
              <a:gd name="adj" fmla="val 7121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E1D9C32-1B35-F54E-8BF7-0D80DD03C9FA}"/>
              </a:ext>
            </a:extLst>
          </p:cNvPr>
          <p:cNvSpPr/>
          <p:nvPr/>
        </p:nvSpPr>
        <p:spPr>
          <a:xfrm>
            <a:off x="1383533" y="1721420"/>
            <a:ext cx="689731" cy="22617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author</a:t>
            </a:r>
            <a:r>
              <a:rPr lang="en-US" altLang="zh-CN" sz="1200" baseline="30000" dirty="0"/>
              <a:t>1</a:t>
            </a:r>
            <a:endParaRPr lang="en-US" sz="1200" baseline="30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71A92AC-9C06-D247-B3B8-15D7E988FB03}"/>
              </a:ext>
            </a:extLst>
          </p:cNvPr>
          <p:cNvSpPr/>
          <p:nvPr/>
        </p:nvSpPr>
        <p:spPr>
          <a:xfrm>
            <a:off x="2137440" y="1721420"/>
            <a:ext cx="689731" cy="22617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author</a:t>
            </a:r>
            <a:r>
              <a:rPr lang="en-US" altLang="zh-CN" sz="1200" baseline="30000" dirty="0"/>
              <a:t>2</a:t>
            </a:r>
            <a:endParaRPr lang="en-US" sz="1200" baseline="300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A15195-0699-9945-A25F-F41E28B7C5FE}"/>
              </a:ext>
            </a:extLst>
          </p:cNvPr>
          <p:cNvSpPr/>
          <p:nvPr/>
        </p:nvSpPr>
        <p:spPr>
          <a:xfrm>
            <a:off x="2852772" y="158767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A476C4D-4C1C-EE4A-AC0B-D57CCCA6DE4A}"/>
              </a:ext>
            </a:extLst>
          </p:cNvPr>
          <p:cNvSpPr/>
          <p:nvPr/>
        </p:nvSpPr>
        <p:spPr>
          <a:xfrm>
            <a:off x="1319943" y="1668881"/>
            <a:ext cx="1897774" cy="331255"/>
          </a:xfrm>
          <a:prstGeom prst="roundRect">
            <a:avLst>
              <a:gd name="adj" fmla="val 4184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F130E7-06F2-CB4A-9D6C-F418ABCD120C}"/>
              </a:ext>
            </a:extLst>
          </p:cNvPr>
          <p:cNvSpPr/>
          <p:nvPr/>
        </p:nvSpPr>
        <p:spPr>
          <a:xfrm>
            <a:off x="3432179" y="1721420"/>
            <a:ext cx="906728" cy="2355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keyword</a:t>
            </a:r>
            <a:r>
              <a:rPr lang="en-US" altLang="zh-CN" sz="1200" baseline="30000" dirty="0"/>
              <a:t>1</a:t>
            </a:r>
            <a:endParaRPr lang="en-US" sz="1200" baseline="300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80DF5D7-6613-BA43-9E45-0F4A89245236}"/>
              </a:ext>
            </a:extLst>
          </p:cNvPr>
          <p:cNvSpPr/>
          <p:nvPr/>
        </p:nvSpPr>
        <p:spPr>
          <a:xfrm>
            <a:off x="5307565" y="158767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A75014C-D3DB-BB42-8F90-AD3EF7EBD0A7}"/>
              </a:ext>
            </a:extLst>
          </p:cNvPr>
          <p:cNvSpPr/>
          <p:nvPr/>
        </p:nvSpPr>
        <p:spPr>
          <a:xfrm>
            <a:off x="3368589" y="1668881"/>
            <a:ext cx="2354474" cy="331255"/>
          </a:xfrm>
          <a:prstGeom prst="roundRect">
            <a:avLst>
              <a:gd name="adj" fmla="val 4184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9FC353F-FD63-224A-8F1C-BED97E78ED31}"/>
              </a:ext>
            </a:extLst>
          </p:cNvPr>
          <p:cNvSpPr/>
          <p:nvPr/>
        </p:nvSpPr>
        <p:spPr>
          <a:xfrm>
            <a:off x="4406955" y="1721420"/>
            <a:ext cx="906728" cy="2355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keyword</a:t>
            </a:r>
            <a:r>
              <a:rPr lang="en-US" altLang="zh-CN" sz="1200" baseline="30000" dirty="0"/>
              <a:t>2</a:t>
            </a:r>
            <a:endParaRPr lang="en-US" sz="1200" baseline="300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7F983F-4BDB-4C45-9EE8-0BD1DC5EAE70}"/>
              </a:ext>
            </a:extLst>
          </p:cNvPr>
          <p:cNvSpPr/>
          <p:nvPr/>
        </p:nvSpPr>
        <p:spPr>
          <a:xfrm>
            <a:off x="2573906" y="2034078"/>
            <a:ext cx="689731" cy="18731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venue</a:t>
            </a:r>
            <a:endParaRPr lang="en-US" sz="1200" baseline="30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018E400-2A6C-514F-AD18-B1718FBB3762}"/>
              </a:ext>
            </a:extLst>
          </p:cNvPr>
          <p:cNvSpPr/>
          <p:nvPr/>
        </p:nvSpPr>
        <p:spPr>
          <a:xfrm>
            <a:off x="2573907" y="2230799"/>
            <a:ext cx="689731" cy="16264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year</a:t>
            </a:r>
            <a:endParaRPr lang="en-US" sz="1200" baseline="300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891BE7A-35DE-2A4F-86ED-5081B546C5AC}"/>
              </a:ext>
            </a:extLst>
          </p:cNvPr>
          <p:cNvSpPr/>
          <p:nvPr/>
        </p:nvSpPr>
        <p:spPr>
          <a:xfrm>
            <a:off x="3432179" y="2111476"/>
            <a:ext cx="906728" cy="2355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reference</a:t>
            </a:r>
            <a:r>
              <a:rPr lang="en-US" altLang="zh-CN" sz="1200" baseline="30000" dirty="0"/>
              <a:t>1</a:t>
            </a:r>
            <a:endParaRPr lang="en-US" sz="1200" baseline="30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B0569C2-801F-854F-AA7B-AB246880AB46}"/>
              </a:ext>
            </a:extLst>
          </p:cNvPr>
          <p:cNvSpPr/>
          <p:nvPr/>
        </p:nvSpPr>
        <p:spPr>
          <a:xfrm>
            <a:off x="5307565" y="197772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0D1B88F-5171-7640-9716-D310891E86F4}"/>
              </a:ext>
            </a:extLst>
          </p:cNvPr>
          <p:cNvSpPr/>
          <p:nvPr/>
        </p:nvSpPr>
        <p:spPr>
          <a:xfrm>
            <a:off x="3368589" y="2058937"/>
            <a:ext cx="2354474" cy="331255"/>
          </a:xfrm>
          <a:prstGeom prst="roundRect">
            <a:avLst>
              <a:gd name="adj" fmla="val 4184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842FBF0-DC61-5746-88D3-F8ADF9619DA1}"/>
              </a:ext>
            </a:extLst>
          </p:cNvPr>
          <p:cNvSpPr/>
          <p:nvPr/>
        </p:nvSpPr>
        <p:spPr>
          <a:xfrm>
            <a:off x="4406955" y="2111476"/>
            <a:ext cx="906728" cy="2355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reference</a:t>
            </a:r>
            <a:r>
              <a:rPr lang="en-US" altLang="zh-CN" sz="1200" baseline="30000" dirty="0"/>
              <a:t>2</a:t>
            </a:r>
            <a:endParaRPr lang="en-US" sz="1200" baseline="300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2A8B50-E425-B249-8B62-D087298CB8E8}"/>
              </a:ext>
            </a:extLst>
          </p:cNvPr>
          <p:cNvSpPr/>
          <p:nvPr/>
        </p:nvSpPr>
        <p:spPr>
          <a:xfrm>
            <a:off x="1374779" y="2111152"/>
            <a:ext cx="929745" cy="22314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affiliation</a:t>
            </a:r>
            <a:r>
              <a:rPr lang="en-US" altLang="zh-CN" sz="1200" baseline="30000" dirty="0"/>
              <a:t>1</a:t>
            </a:r>
            <a:endParaRPr lang="en-US" sz="1200" baseline="300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7BA40A8-91D8-6443-A4FD-355F50A3784C}"/>
              </a:ext>
            </a:extLst>
          </p:cNvPr>
          <p:cNvSpPr/>
          <p:nvPr/>
        </p:nvSpPr>
        <p:spPr>
          <a:xfrm>
            <a:off x="2237321" y="196496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F9EDF5A7-C4B1-D64D-86C0-F00B93CAD0BB}"/>
              </a:ext>
            </a:extLst>
          </p:cNvPr>
          <p:cNvSpPr/>
          <p:nvPr/>
        </p:nvSpPr>
        <p:spPr>
          <a:xfrm>
            <a:off x="1311189" y="2058613"/>
            <a:ext cx="1240563" cy="331255"/>
          </a:xfrm>
          <a:prstGeom prst="roundRect">
            <a:avLst>
              <a:gd name="adj" fmla="val 4184"/>
            </a:avLst>
          </a:prstGeom>
          <a:noFill/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EA53BF1-8DE8-B24F-AE09-C1933AEECDA6}"/>
              </a:ext>
            </a:extLst>
          </p:cNvPr>
          <p:cNvCxnSpPr>
            <a:cxnSpLocks/>
          </p:cNvCxnSpPr>
          <p:nvPr/>
        </p:nvCxnSpPr>
        <p:spPr>
          <a:xfrm>
            <a:off x="1584625" y="1947598"/>
            <a:ext cx="76200" cy="163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3D4D364-D5A6-EC49-8174-2940ACCFA0BC}"/>
              </a:ext>
            </a:extLst>
          </p:cNvPr>
          <p:cNvCxnSpPr>
            <a:cxnSpLocks/>
          </p:cNvCxnSpPr>
          <p:nvPr/>
        </p:nvCxnSpPr>
        <p:spPr>
          <a:xfrm flipH="1">
            <a:off x="2098646" y="1957004"/>
            <a:ext cx="156320" cy="1541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48674592-AC34-064D-9064-0D321906D78E}"/>
              </a:ext>
            </a:extLst>
          </p:cNvPr>
          <p:cNvSpPr/>
          <p:nvPr/>
        </p:nvSpPr>
        <p:spPr>
          <a:xfrm>
            <a:off x="1208491" y="1279824"/>
            <a:ext cx="26629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12060"/>
                </a:solidFill>
              </a:rPr>
              <a:t>Publication/Funding</a:t>
            </a:r>
            <a:r>
              <a:rPr lang="zh-CN" altLang="en-US" sz="1400" dirty="0">
                <a:solidFill>
                  <a:srgbClr val="012060"/>
                </a:solidFill>
              </a:rPr>
              <a:t> </a:t>
            </a:r>
            <a:r>
              <a:rPr lang="en-US" altLang="zh-CN" sz="1400" dirty="0">
                <a:solidFill>
                  <a:srgbClr val="012060"/>
                </a:solidFill>
              </a:rPr>
              <a:t>application</a:t>
            </a:r>
            <a:endParaRPr lang="en-US" sz="1400" dirty="0">
              <a:solidFill>
                <a:srgbClr val="012060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9D19C9C-211B-E546-BF6B-EC4750230A88}"/>
              </a:ext>
            </a:extLst>
          </p:cNvPr>
          <p:cNvSpPr/>
          <p:nvPr/>
        </p:nvSpPr>
        <p:spPr>
          <a:xfrm>
            <a:off x="1160367" y="4496394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12060"/>
                </a:solidFill>
              </a:rPr>
              <a:t>Scientific</a:t>
            </a:r>
            <a:r>
              <a:rPr lang="zh-CN" altLang="en-US" sz="1400" dirty="0">
                <a:solidFill>
                  <a:srgbClr val="012060"/>
                </a:solidFill>
              </a:rPr>
              <a:t> </a:t>
            </a:r>
            <a:r>
              <a:rPr lang="en-US" altLang="zh-CN" sz="1400" dirty="0">
                <a:solidFill>
                  <a:srgbClr val="012060"/>
                </a:solidFill>
              </a:rPr>
              <a:t>literature</a:t>
            </a:r>
            <a:endParaRPr lang="en-US" sz="1400" dirty="0">
              <a:solidFill>
                <a:srgbClr val="012060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B49B49F-F35C-2941-8914-6ACE728FEC14}"/>
              </a:ext>
            </a:extLst>
          </p:cNvPr>
          <p:cNvSpPr/>
          <p:nvPr/>
        </p:nvSpPr>
        <p:spPr>
          <a:xfrm>
            <a:off x="3641625" y="4496394"/>
            <a:ext cx="23150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12060"/>
                </a:solidFill>
              </a:rPr>
              <a:t>Scientific</a:t>
            </a:r>
            <a:r>
              <a:rPr lang="zh-CN" altLang="en-US" sz="1400" dirty="0">
                <a:solidFill>
                  <a:srgbClr val="012060"/>
                </a:solidFill>
              </a:rPr>
              <a:t> </a:t>
            </a:r>
            <a:r>
              <a:rPr lang="en-US" altLang="zh-CN" sz="1400" dirty="0">
                <a:solidFill>
                  <a:srgbClr val="012060"/>
                </a:solidFill>
              </a:rPr>
              <a:t>knowledge</a:t>
            </a:r>
            <a:r>
              <a:rPr lang="zh-CN" altLang="en-US" sz="1400" dirty="0">
                <a:solidFill>
                  <a:srgbClr val="012060"/>
                </a:solidFill>
              </a:rPr>
              <a:t> </a:t>
            </a:r>
            <a:r>
              <a:rPr lang="en-US" altLang="zh-CN" sz="1400" dirty="0">
                <a:solidFill>
                  <a:srgbClr val="012060"/>
                </a:solidFill>
              </a:rPr>
              <a:t>graph</a:t>
            </a:r>
          </a:p>
          <a:p>
            <a:r>
              <a:rPr lang="en-US" sz="1400" dirty="0">
                <a:hlinkClick r:id="rId2"/>
              </a:rPr>
              <a:t>http://biokgs.com/</a:t>
            </a:r>
            <a:endParaRPr lang="en-US" sz="1400" dirty="0">
              <a:solidFill>
                <a:srgbClr val="012060"/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9598829D-858A-8F4F-B2D2-BAFF09401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367" y="3009595"/>
            <a:ext cx="1625600" cy="14986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B7BACFBC-2988-0C4D-AE8F-989D7BA64E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512" y="3152044"/>
            <a:ext cx="2336800" cy="129540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42FF0E64-AB41-9D4B-9AC0-270CC51606B6}"/>
              </a:ext>
            </a:extLst>
          </p:cNvPr>
          <p:cNvSpPr/>
          <p:nvPr/>
        </p:nvSpPr>
        <p:spPr>
          <a:xfrm>
            <a:off x="1372846" y="2513713"/>
            <a:ext cx="1699089" cy="23437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author</a:t>
            </a:r>
            <a:r>
              <a:rPr lang="zh-CN" altLang="en-US" sz="1200" dirty="0"/>
              <a:t> </a:t>
            </a:r>
            <a:r>
              <a:rPr lang="en-US" altLang="zh-CN" sz="1200" dirty="0">
                <a:sym typeface="Wingdings" pitchFamily="2" charset="2"/>
              </a:rPr>
              <a:t>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investigator</a:t>
            </a:r>
            <a:endParaRPr lang="en-US" sz="1200" baseline="300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8B4FD0F-424F-E943-BCDB-7B3CF883BBF9}"/>
              </a:ext>
            </a:extLst>
          </p:cNvPr>
          <p:cNvSpPr/>
          <p:nvPr/>
        </p:nvSpPr>
        <p:spPr>
          <a:xfrm>
            <a:off x="3138271" y="2513713"/>
            <a:ext cx="1403053" cy="23437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venue</a:t>
            </a:r>
            <a:r>
              <a:rPr lang="zh-CN" altLang="en-US" sz="1200" dirty="0"/>
              <a:t> </a:t>
            </a:r>
            <a:r>
              <a:rPr lang="en-US" altLang="zh-CN" sz="1200" dirty="0">
                <a:sym typeface="Wingdings" pitchFamily="2" charset="2"/>
              </a:rPr>
              <a:t></a:t>
            </a:r>
            <a:r>
              <a:rPr lang="zh-CN" altLang="en-US" sz="1200" dirty="0">
                <a:sym typeface="Wingdings" pitchFamily="2" charset="2"/>
              </a:rPr>
              <a:t> </a:t>
            </a:r>
            <a:r>
              <a:rPr lang="en-US" altLang="zh-CN" sz="1200" dirty="0">
                <a:sym typeface="Wingdings" pitchFamily="2" charset="2"/>
              </a:rPr>
              <a:t>program</a:t>
            </a:r>
            <a:endParaRPr lang="en-US" sz="1200" baseline="30000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EC80674-C0B8-DD4B-9E87-FE78C097AB60}"/>
              </a:ext>
            </a:extLst>
          </p:cNvPr>
          <p:cNvSpPr/>
          <p:nvPr/>
        </p:nvSpPr>
        <p:spPr>
          <a:xfrm>
            <a:off x="4663215" y="2513713"/>
            <a:ext cx="970385" cy="23437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+</a:t>
            </a:r>
            <a:r>
              <a:rPr lang="zh-CN" altLang="en-US" sz="1200" dirty="0"/>
              <a:t> </a:t>
            </a:r>
            <a:r>
              <a:rPr lang="en-US" altLang="zh-CN" sz="1200" dirty="0"/>
              <a:t>amount$</a:t>
            </a:r>
            <a:endParaRPr lang="en-US" sz="1200" baseline="30000" dirty="0"/>
          </a:p>
        </p:txBody>
      </p:sp>
      <p:sp>
        <p:nvSpPr>
          <p:cNvPr id="103" name="Bevel 102">
            <a:extLst>
              <a:ext uri="{FF2B5EF4-FFF2-40B4-BE49-F238E27FC236}">
                <a16:creationId xmlns:a16="http://schemas.microsoft.com/office/drawing/2014/main" id="{048425FD-0A48-5E47-A2A9-4B617BB5CD58}"/>
              </a:ext>
            </a:extLst>
          </p:cNvPr>
          <p:cNvSpPr>
            <a:spLocks/>
          </p:cNvSpPr>
          <p:nvPr/>
        </p:nvSpPr>
        <p:spPr>
          <a:xfrm>
            <a:off x="6706725" y="1715553"/>
            <a:ext cx="2322424" cy="457200"/>
          </a:xfrm>
          <a:prstGeom prst="bevel">
            <a:avLst/>
          </a:prstGeom>
          <a:gradFill flip="none" rotWithShape="1">
            <a:gsLst>
              <a:gs pos="0">
                <a:srgbClr val="DEB407">
                  <a:tint val="66000"/>
                  <a:satMod val="160000"/>
                </a:srgbClr>
              </a:gs>
              <a:gs pos="50000">
                <a:srgbClr val="DEB407">
                  <a:tint val="44500"/>
                  <a:satMod val="160000"/>
                </a:srgbClr>
              </a:gs>
              <a:gs pos="100000">
                <a:srgbClr val="DEB407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Team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effectiveness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4" name="Bevel 103">
            <a:extLst>
              <a:ext uri="{FF2B5EF4-FFF2-40B4-BE49-F238E27FC236}">
                <a16:creationId xmlns:a16="http://schemas.microsoft.com/office/drawing/2014/main" id="{56E1893A-0D99-4442-8359-218583166754}"/>
              </a:ext>
            </a:extLst>
          </p:cNvPr>
          <p:cNvSpPr>
            <a:spLocks/>
          </p:cNvSpPr>
          <p:nvPr/>
        </p:nvSpPr>
        <p:spPr>
          <a:xfrm>
            <a:off x="6698353" y="2244886"/>
            <a:ext cx="2322424" cy="457200"/>
          </a:xfrm>
          <a:prstGeom prst="bevel">
            <a:avLst/>
          </a:prstGeom>
          <a:gradFill flip="none" rotWithShape="1">
            <a:gsLst>
              <a:gs pos="0">
                <a:srgbClr val="DEB407">
                  <a:tint val="66000"/>
                  <a:satMod val="160000"/>
                </a:srgbClr>
              </a:gs>
              <a:gs pos="50000">
                <a:srgbClr val="DEB407">
                  <a:tint val="44500"/>
                  <a:satMod val="160000"/>
                </a:srgbClr>
              </a:gs>
              <a:gs pos="100000">
                <a:srgbClr val="DEB407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Project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outcomes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6" name="Bevel 105">
            <a:extLst>
              <a:ext uri="{FF2B5EF4-FFF2-40B4-BE49-F238E27FC236}">
                <a16:creationId xmlns:a16="http://schemas.microsoft.com/office/drawing/2014/main" id="{904CF8B9-2AD8-6A41-8648-0F4CB47488ED}"/>
              </a:ext>
            </a:extLst>
          </p:cNvPr>
          <p:cNvSpPr>
            <a:spLocks/>
          </p:cNvSpPr>
          <p:nvPr/>
        </p:nvSpPr>
        <p:spPr>
          <a:xfrm>
            <a:off x="6692108" y="2774219"/>
            <a:ext cx="2322424" cy="457200"/>
          </a:xfrm>
          <a:prstGeom prst="bevel">
            <a:avLst/>
          </a:prstGeom>
          <a:gradFill flip="none" rotWithShape="1">
            <a:gsLst>
              <a:gs pos="0">
                <a:srgbClr val="DEB407">
                  <a:tint val="66000"/>
                  <a:satMod val="160000"/>
                </a:srgbClr>
              </a:gs>
              <a:gs pos="50000">
                <a:srgbClr val="DEB407">
                  <a:tint val="44500"/>
                  <a:satMod val="160000"/>
                </a:srgbClr>
              </a:gs>
              <a:gs pos="100000">
                <a:srgbClr val="DEB407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Knowledge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discovery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9" name="Bevel 108">
            <a:extLst>
              <a:ext uri="{FF2B5EF4-FFF2-40B4-BE49-F238E27FC236}">
                <a16:creationId xmlns:a16="http://schemas.microsoft.com/office/drawing/2014/main" id="{461A1079-E9EE-6847-B9FC-601EC17FDCE4}"/>
              </a:ext>
            </a:extLst>
          </p:cNvPr>
          <p:cNvSpPr>
            <a:spLocks/>
          </p:cNvSpPr>
          <p:nvPr/>
        </p:nvSpPr>
        <p:spPr>
          <a:xfrm>
            <a:off x="6692108" y="3303552"/>
            <a:ext cx="2322424" cy="457200"/>
          </a:xfrm>
          <a:prstGeom prst="bevel">
            <a:avLst/>
          </a:prstGeom>
          <a:gradFill flip="none" rotWithShape="1">
            <a:gsLst>
              <a:gs pos="0">
                <a:srgbClr val="DEB407">
                  <a:tint val="66000"/>
                  <a:satMod val="160000"/>
                </a:srgbClr>
              </a:gs>
              <a:gs pos="50000">
                <a:srgbClr val="DEB407">
                  <a:tint val="44500"/>
                  <a:satMod val="160000"/>
                </a:srgbClr>
              </a:gs>
              <a:gs pos="100000">
                <a:srgbClr val="DEB407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Hypothesis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generation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0" name="Bevel 109">
            <a:extLst>
              <a:ext uri="{FF2B5EF4-FFF2-40B4-BE49-F238E27FC236}">
                <a16:creationId xmlns:a16="http://schemas.microsoft.com/office/drawing/2014/main" id="{8B485B27-0C30-5D49-B97A-28C9D8599199}"/>
              </a:ext>
            </a:extLst>
          </p:cNvPr>
          <p:cNvSpPr>
            <a:spLocks/>
          </p:cNvSpPr>
          <p:nvPr/>
        </p:nvSpPr>
        <p:spPr>
          <a:xfrm>
            <a:off x="6692107" y="3831618"/>
            <a:ext cx="2322424" cy="457200"/>
          </a:xfrm>
          <a:prstGeom prst="bevel">
            <a:avLst/>
          </a:prstGeom>
          <a:gradFill flip="none" rotWithShape="1">
            <a:gsLst>
              <a:gs pos="0">
                <a:srgbClr val="DEB407">
                  <a:tint val="66000"/>
                  <a:satMod val="160000"/>
                </a:srgbClr>
              </a:gs>
              <a:gs pos="50000">
                <a:srgbClr val="DEB407">
                  <a:tint val="44500"/>
                  <a:satMod val="160000"/>
                </a:srgbClr>
              </a:gs>
              <a:gs pos="100000">
                <a:srgbClr val="DEB407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Hypothesis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validation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343073"/>
      </p:ext>
    </p:extLst>
  </p:cSld>
  <p:clrMapOvr>
    <a:masterClrMapping/>
  </p:clrMapOvr>
</p:sld>
</file>

<file path=ppt/theme/theme1.xml><?xml version="1.0" encoding="utf-8"?>
<a:theme xmlns:a="http://schemas.openxmlformats.org/drawingml/2006/main" name="dong-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6.11.10-c3-bbn-meeting-lowhd" id="{7F278587-54B1-1547-98B0-293598849103}" vid="{9F8F1FEB-5292-364B-BADC-D334E6551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</Template>
  <TotalTime>11740</TotalTime>
  <Words>4870</Words>
  <Application>Microsoft Macintosh PowerPoint</Application>
  <PresentationFormat>On-screen Show (16:10)</PresentationFormat>
  <Paragraphs>1154</Paragraphs>
  <Slides>55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72" baseType="lpstr">
      <vt:lpstr>Galaxie Polaris Condensed Bold</vt:lpstr>
      <vt:lpstr>Galaxie Polaris Condensed Book</vt:lpstr>
      <vt:lpstr>Galaxie Polaris Condensed Mediu</vt:lpstr>
      <vt:lpstr>Galaxie Polaris Condensed Medium</vt:lpstr>
      <vt:lpstr>HelveticaNeueLT Pro 45 Lt</vt:lpstr>
      <vt:lpstr>黑体</vt:lpstr>
      <vt:lpstr>Arial</vt:lpstr>
      <vt:lpstr>Arial Black</vt:lpstr>
      <vt:lpstr>Calibri</vt:lpstr>
      <vt:lpstr>Cambria</vt:lpstr>
      <vt:lpstr>Cambria Math</vt:lpstr>
      <vt:lpstr>Helvetica Light</vt:lpstr>
      <vt:lpstr>Helvetica Neue</vt:lpstr>
      <vt:lpstr>Times</vt:lpstr>
      <vt:lpstr>Times New Roman</vt:lpstr>
      <vt:lpstr>Wingdings</vt:lpstr>
      <vt:lpstr>dong-nd</vt:lpstr>
      <vt:lpstr>PowerPoint Presentation</vt:lpstr>
      <vt:lpstr>PowerPoint Presentation</vt:lpstr>
      <vt:lpstr>PowerPoint Presentation</vt:lpstr>
      <vt:lpstr>Making Decisions with Structures from Data</vt:lpstr>
      <vt:lpstr>DM2: Data Mining toward Decision Making</vt:lpstr>
      <vt:lpstr>An Example: Movie Recommender System</vt:lpstr>
      <vt:lpstr>Challenges</vt:lpstr>
      <vt:lpstr>DM2: Three Machine Learning Systems</vt:lpstr>
      <vt:lpstr>Today’s Example: DM2 + Sciences</vt:lpstr>
      <vt:lpstr>(1) Learning Representations from Structures</vt:lpstr>
      <vt:lpstr>(2) Extracting Structures from Text Corpora</vt:lpstr>
      <vt:lpstr>Acknowledgements</vt:lpstr>
      <vt:lpstr>Outline</vt:lpstr>
      <vt:lpstr>Outline</vt:lpstr>
      <vt:lpstr>Learning Representations of Components</vt:lpstr>
      <vt:lpstr>Related Work: Similarity-based R.L.</vt:lpstr>
      <vt:lpstr>Complementarity Learning</vt:lpstr>
      <vt:lpstr>Modeling Plan Effectiveness</vt:lpstr>
      <vt:lpstr>Optimization</vt:lpstr>
      <vt:lpstr>Quantifying Complementarity</vt:lpstr>
      <vt:lpstr>Evaluation: Synthetic Data</vt:lpstr>
      <vt:lpstr>Evaluation: Academic Data </vt:lpstr>
      <vt:lpstr>Evaluation: Academic Data (cont.) </vt:lpstr>
      <vt:lpstr>Evaluation: Case Study</vt:lpstr>
      <vt:lpstr>Outline</vt:lpstr>
      <vt:lpstr>Taming Sciences with AI</vt:lpstr>
      <vt:lpstr>KGs in General Domain: IE</vt:lpstr>
      <vt:lpstr>Science IE: Conditional Statements</vt:lpstr>
      <vt:lpstr>Three-Level Scientific KGs</vt:lpstr>
      <vt:lpstr>Three-Level Scientific KGs (cont.)</vt:lpstr>
      <vt:lpstr>Sequence Labeling for IE</vt:lpstr>
      <vt:lpstr>Multi-Output Sequence Labeling</vt:lpstr>
      <vt:lpstr>Sequence Labels</vt:lpstr>
      <vt:lpstr>More Signals from Massive Data</vt:lpstr>
      <vt:lpstr>Multi-Input Multi-Output Sequence Labeling</vt:lpstr>
      <vt:lpstr>Evaluation</vt:lpstr>
      <vt:lpstr>Case Study</vt:lpstr>
      <vt:lpstr>Case Study (cont.)</vt:lpstr>
      <vt:lpstr>Intelligent Literature Search</vt:lpstr>
      <vt:lpstr>CTGA</vt:lpstr>
      <vt:lpstr>Outline</vt:lpstr>
      <vt:lpstr>Motivation</vt:lpstr>
      <vt:lpstr>Motivation (cont.)</vt:lpstr>
      <vt:lpstr>Motivation (cont.)</vt:lpstr>
      <vt:lpstr>Our Solution &amp; Results</vt:lpstr>
      <vt:lpstr>My Last Point: Specialized IA</vt:lpstr>
      <vt:lpstr>Intelligent Technical Support</vt:lpstr>
      <vt:lpstr>Take Away</vt:lpstr>
      <vt:lpstr>References</vt:lpstr>
      <vt:lpstr>References (cont.)</vt:lpstr>
      <vt:lpstr>References (cont.)</vt:lpstr>
      <vt:lpstr>Acknowledgements</vt:lpstr>
      <vt:lpstr>Outline (ML + Science)</vt:lpstr>
      <vt:lpstr>Outline (GNN)</vt:lpstr>
      <vt:lpstr>Outline (IE)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Camel: Content-Aware and Meta-path Augmented Metric Learning for Author Identification </dc:title>
  <dc:creator>Chuxu Zhang</dc:creator>
  <cp:lastModifiedBy>Meng Jiang</cp:lastModifiedBy>
  <cp:revision>1969</cp:revision>
  <cp:lastPrinted>2016-01-22T14:54:45Z</cp:lastPrinted>
  <dcterms:created xsi:type="dcterms:W3CDTF">2018-04-23T01:26:59Z</dcterms:created>
  <dcterms:modified xsi:type="dcterms:W3CDTF">2020-02-10T12:12:00Z</dcterms:modified>
</cp:coreProperties>
</file>